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96" r:id="rId3"/>
    <p:sldId id="280" r:id="rId4"/>
    <p:sldId id="258" r:id="rId5"/>
    <p:sldId id="261" r:id="rId6"/>
    <p:sldId id="267" r:id="rId7"/>
    <p:sldId id="279" r:id="rId8"/>
    <p:sldId id="286" r:id="rId9"/>
    <p:sldId id="292" r:id="rId10"/>
    <p:sldId id="288" r:id="rId11"/>
    <p:sldId id="289" r:id="rId12"/>
    <p:sldId id="290" r:id="rId13"/>
    <p:sldId id="298" r:id="rId14"/>
    <p:sldId id="291" r:id="rId15"/>
    <p:sldId id="283" r:id="rId16"/>
    <p:sldId id="284" r:id="rId17"/>
    <p:sldId id="282" r:id="rId18"/>
    <p:sldId id="272" r:id="rId19"/>
    <p:sldId id="295" r:id="rId20"/>
    <p:sldId id="274" r:id="rId21"/>
    <p:sldId id="273" r:id="rId22"/>
    <p:sldId id="270" r:id="rId23"/>
    <p:sldId id="265" r:id="rId24"/>
    <p:sldId id="271" r:id="rId25"/>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01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94660"/>
  </p:normalViewPr>
  <p:slideViewPr>
    <p:cSldViewPr>
      <p:cViewPr varScale="1">
        <p:scale>
          <a:sx n="56" d="100"/>
          <a:sy n="56" d="100"/>
        </p:scale>
        <p:origin x="-810" y="-24"/>
      </p:cViewPr>
      <p:guideLst>
        <p:guide orient="horz" pos="2448"/>
        <p:guide pos="403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F071A-A953-4E7D-9135-FD913169C831}"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en-US"/>
        </a:p>
      </dgm:t>
    </dgm:pt>
    <dgm:pt modelId="{9A5D3E84-657A-4100-BE1B-CD349829BCCF}">
      <dgm:prSet phldrT="[Text]"/>
      <dgm:spPr/>
      <dgm:t>
        <a:bodyPr/>
        <a:lstStyle/>
        <a:p>
          <a:r>
            <a:rPr lang="en-US" b="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b="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648F5275-C3B1-4315-8349-ED55B1250157}" type="parTrans" cxnId="{62A402D4-166A-4D7E-9FDB-37FD15D424F8}">
      <dgm:prSet/>
      <dgm:spPr/>
      <dgm:t>
        <a:bodyPr/>
        <a:lstStyle/>
        <a:p>
          <a:endParaRPr lang="en-US"/>
        </a:p>
      </dgm:t>
    </dgm:pt>
    <dgm:pt modelId="{D302BD2D-FA5C-4CE1-936E-6C6EAF9929A9}" type="sibTrans" cxnId="{62A402D4-166A-4D7E-9FDB-37FD15D424F8}">
      <dgm:prSet/>
      <dgm:spPr/>
      <dgm:t>
        <a:bodyPr/>
        <a:lstStyle/>
        <a:p>
          <a:endParaRPr lang="en-US"/>
        </a:p>
      </dgm:t>
    </dgm:pt>
    <dgm:pt modelId="{51BF5B4D-2F9F-439B-A8F7-9EF375C9C8A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bn-BD" sz="4000" b="1" dirty="0" smtClean="0">
              <a:latin typeface="NikoshBAN" pitchFamily="2" charset="0"/>
              <a:cs typeface="NikoshBAN" pitchFamily="2" charset="0"/>
            </a:rPr>
            <a:t>ব্যাংক ও গ্রাহক সম্পর্কের ধরন</a:t>
          </a:r>
          <a:r>
            <a:rPr lang="en-US" sz="4000" b="1" dirty="0" err="1" smtClean="0">
              <a:latin typeface="NikoshBAN" pitchFamily="2" charset="0"/>
              <a:cs typeface="NikoshBAN" pitchFamily="2" charset="0"/>
            </a:rPr>
            <a:t>গুলো</a:t>
          </a:r>
          <a:r>
            <a:rPr lang="bn-BD"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লিখতে</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পারবে।</a:t>
          </a:r>
          <a:endParaRPr lang="en-US" sz="4000" b="1" dirty="0"/>
        </a:p>
      </dgm:t>
    </dgm:pt>
    <dgm:pt modelId="{230DE03A-0118-4EFF-93DE-83EE55221D07}" type="parTrans" cxnId="{AC5CBCC8-1A05-4A1E-81B1-F8CE6A8F35AF}">
      <dgm:prSet/>
      <dgm:spPr/>
      <dgm:t>
        <a:bodyPr/>
        <a:lstStyle/>
        <a:p>
          <a:endParaRPr lang="en-US"/>
        </a:p>
      </dgm:t>
    </dgm:pt>
    <dgm:pt modelId="{D9A053F4-E68E-4469-B4BD-997B9DDE5559}" type="sibTrans" cxnId="{AC5CBCC8-1A05-4A1E-81B1-F8CE6A8F35AF}">
      <dgm:prSet/>
      <dgm:spPr/>
      <dgm:t>
        <a:bodyPr/>
        <a:lstStyle/>
        <a:p>
          <a:endParaRPr lang="en-US"/>
        </a:p>
      </dgm:t>
    </dgm:pt>
    <dgm:pt modelId="{BCDF5E86-EECA-44D2-AC24-8806391D540D}">
      <dgm:prSet phldrT="[Text]"/>
      <dgm:spPr/>
      <dgm:t>
        <a:bodyPr/>
        <a:lstStyle/>
        <a:p>
          <a:r>
            <a:rPr lang="en-US" b="1" dirty="0" smtClean="0">
              <a:solidFill>
                <a:schemeClr val="tx1"/>
              </a:solidFill>
              <a:latin typeface="NikoshBAN" pitchFamily="2" charset="0"/>
              <a:cs typeface="NikoshBAN" pitchFamily="2" charset="0"/>
            </a:rPr>
            <a:t>২</a:t>
          </a:r>
          <a:endParaRPr lang="en-US" b="1" dirty="0">
            <a:solidFill>
              <a:schemeClr val="tx1"/>
            </a:solidFill>
            <a:latin typeface="NikoshBAN" pitchFamily="2" charset="0"/>
            <a:cs typeface="NikoshBAN" pitchFamily="2" charset="0"/>
          </a:endParaRPr>
        </a:p>
      </dgm:t>
    </dgm:pt>
    <dgm:pt modelId="{95E58A09-76B4-4DC0-865A-29314AFA2FD2}" type="parTrans" cxnId="{944D2AAC-B64B-403A-83E0-ED8F85866B3D}">
      <dgm:prSet/>
      <dgm:spPr/>
      <dgm:t>
        <a:bodyPr/>
        <a:lstStyle/>
        <a:p>
          <a:endParaRPr lang="en-US"/>
        </a:p>
      </dgm:t>
    </dgm:pt>
    <dgm:pt modelId="{9351C2D7-05F6-4B6D-BBAB-EB7828BD8606}" type="sibTrans" cxnId="{944D2AAC-B64B-403A-83E0-ED8F85866B3D}">
      <dgm:prSet/>
      <dgm:spPr/>
      <dgm:t>
        <a:bodyPr/>
        <a:lstStyle/>
        <a:p>
          <a:endParaRPr lang="en-US"/>
        </a:p>
      </dgm:t>
    </dgm:pt>
    <dgm:pt modelId="{CC29C96B-583B-438B-9D45-3D3067524A12}">
      <dgm:prSet phldrT="[Text]" custT="1"/>
      <dgm:spPr>
        <a:solidFill>
          <a:schemeClr val="accent6">
            <a:lumMod val="40000"/>
            <a:lumOff val="60000"/>
            <a:alpha val="90000"/>
          </a:schemeClr>
        </a:solidFill>
      </dgm:spPr>
      <dgm:t>
        <a:bodyPr/>
        <a:lstStyle/>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dgm:t>
    </dgm:pt>
    <dgm:pt modelId="{37EF1605-FA00-4AC7-8625-C8963B03C095}" type="parTrans" cxnId="{A8E84668-3D0F-418F-A48F-CD4EABD92EEC}">
      <dgm:prSet/>
      <dgm:spPr/>
      <dgm:t>
        <a:bodyPr/>
        <a:lstStyle/>
        <a:p>
          <a:endParaRPr lang="en-US"/>
        </a:p>
      </dgm:t>
    </dgm:pt>
    <dgm:pt modelId="{86C1617B-5652-4223-B621-1056837604E3}" type="sibTrans" cxnId="{A8E84668-3D0F-418F-A48F-CD4EABD92EEC}">
      <dgm:prSet/>
      <dgm:spPr/>
      <dgm:t>
        <a:bodyPr/>
        <a:lstStyle/>
        <a:p>
          <a:endParaRPr lang="en-US"/>
        </a:p>
      </dgm:t>
    </dgm:pt>
    <dgm:pt modelId="{EA4B0F57-6613-4FE9-9E88-AC742CF64C8E}">
      <dgm:prSet custT="1"/>
      <dgm:spPr/>
      <dgm:t>
        <a:bodyPr/>
        <a:lstStyle/>
        <a:p>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42DAAEBA-6410-4C32-869E-4DAC4F351BC5}" type="parTrans" cxnId="{9A9A3AAC-FFC7-4056-9221-5EEBE5E2FDA4}">
      <dgm:prSet/>
      <dgm:spPr/>
      <dgm:t>
        <a:bodyPr/>
        <a:lstStyle/>
        <a:p>
          <a:endParaRPr lang="en-US"/>
        </a:p>
      </dgm:t>
    </dgm:pt>
    <dgm:pt modelId="{E74A1FF7-CCB5-426C-A1F1-8C714B3B1657}" type="sibTrans" cxnId="{9A9A3AAC-FFC7-4056-9221-5EEBE5E2FDA4}">
      <dgm:prSet/>
      <dgm:spPr/>
      <dgm:t>
        <a:bodyPr/>
        <a:lstStyle/>
        <a:p>
          <a:endParaRPr lang="en-US"/>
        </a:p>
      </dgm:t>
    </dgm:pt>
    <dgm:pt modelId="{799E599E-FD72-45F5-99E2-B11D743FF1AB}">
      <dgm:prSet custT="1">
        <dgm:style>
          <a:lnRef idx="1">
            <a:schemeClr val="accent5"/>
          </a:lnRef>
          <a:fillRef idx="2">
            <a:schemeClr val="accent5"/>
          </a:fillRef>
          <a:effectRef idx="1">
            <a:schemeClr val="accent5"/>
          </a:effectRef>
          <a:fontRef idx="minor">
            <a:schemeClr val="dk1"/>
          </a:fontRef>
        </dgm:style>
      </dgm:prSet>
      <dgm:spPr/>
      <dgm: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dgm:t>
    </dgm:pt>
    <dgm:pt modelId="{09D5C15F-A7E1-431B-A35F-E3EE1181F1BC}" type="parTrans" cxnId="{1F152F8B-C869-4B7B-B076-E197F3AB36F6}">
      <dgm:prSet/>
      <dgm:spPr/>
      <dgm:t>
        <a:bodyPr/>
        <a:lstStyle/>
        <a:p>
          <a:endParaRPr lang="en-US"/>
        </a:p>
      </dgm:t>
    </dgm:pt>
    <dgm:pt modelId="{5AFC0CD1-D0C7-4FFB-B54F-9F77E2DA291E}" type="sibTrans" cxnId="{1F152F8B-C869-4B7B-B076-E197F3AB36F6}">
      <dgm:prSet/>
      <dgm:spPr/>
      <dgm:t>
        <a:bodyPr/>
        <a:lstStyle/>
        <a:p>
          <a:endParaRPr lang="en-US"/>
        </a:p>
      </dgm:t>
    </dgm:pt>
    <dgm:pt modelId="{E8112FEA-72D1-40D2-B3B3-1C66BDF0009E}" type="pres">
      <dgm:prSet presAssocID="{778F071A-A953-4E7D-9135-FD913169C831}" presName="linearFlow" presStyleCnt="0">
        <dgm:presLayoutVars>
          <dgm:dir/>
          <dgm:animLvl val="lvl"/>
          <dgm:resizeHandles val="exact"/>
        </dgm:presLayoutVars>
      </dgm:prSet>
      <dgm:spPr/>
      <dgm:t>
        <a:bodyPr/>
        <a:lstStyle/>
        <a:p>
          <a:endParaRPr lang="en-US"/>
        </a:p>
      </dgm:t>
    </dgm:pt>
    <dgm:pt modelId="{928C8B30-64EA-473A-9CF6-FFF4FD5CC105}" type="pres">
      <dgm:prSet presAssocID="{9A5D3E84-657A-4100-BE1B-CD349829BCCF}" presName="composite" presStyleCnt="0"/>
      <dgm:spPr/>
    </dgm:pt>
    <dgm:pt modelId="{FB3887EE-2251-4723-AAC7-987A1A024E20}" type="pres">
      <dgm:prSet presAssocID="{9A5D3E84-657A-4100-BE1B-CD349829BCCF}" presName="parentText" presStyleLbl="alignNode1" presStyleIdx="0" presStyleCnt="3" custScaleX="100000" custScaleY="100000">
        <dgm:presLayoutVars>
          <dgm:chMax val="1"/>
          <dgm:bulletEnabled val="1"/>
        </dgm:presLayoutVars>
      </dgm:prSet>
      <dgm:spPr/>
      <dgm:t>
        <a:bodyPr/>
        <a:lstStyle/>
        <a:p>
          <a:endParaRPr lang="en-US"/>
        </a:p>
      </dgm:t>
    </dgm:pt>
    <dgm:pt modelId="{C274C188-9587-46DE-92DC-DAFB43434AC1}" type="pres">
      <dgm:prSet presAssocID="{9A5D3E84-657A-4100-BE1B-CD349829BCCF}" presName="descendantText" presStyleLbl="alignAcc1" presStyleIdx="0" presStyleCnt="3" custLinFactNeighborX="794" custLinFactNeighborY="-21441">
        <dgm:presLayoutVars>
          <dgm:bulletEnabled val="1"/>
        </dgm:presLayoutVars>
      </dgm:prSet>
      <dgm:spPr/>
      <dgm:t>
        <a:bodyPr/>
        <a:lstStyle/>
        <a:p>
          <a:endParaRPr lang="en-US"/>
        </a:p>
      </dgm:t>
    </dgm:pt>
    <dgm:pt modelId="{DC93EC7C-89D3-48AC-9917-70C57787C4B4}" type="pres">
      <dgm:prSet presAssocID="{D302BD2D-FA5C-4CE1-936E-6C6EAF9929A9}" presName="sp" presStyleCnt="0"/>
      <dgm:spPr/>
    </dgm:pt>
    <dgm:pt modelId="{7851B8D1-1FFD-495B-9316-9C49EC4FECAB}" type="pres">
      <dgm:prSet presAssocID="{BCDF5E86-EECA-44D2-AC24-8806391D540D}" presName="composite" presStyleCnt="0"/>
      <dgm:spPr/>
    </dgm:pt>
    <dgm:pt modelId="{C6973EBF-F52E-4551-854A-350ECB7AEAB3}" type="pres">
      <dgm:prSet presAssocID="{BCDF5E86-EECA-44D2-AC24-8806391D540D}" presName="parentText" presStyleLbl="alignNode1" presStyleIdx="1" presStyleCnt="3">
        <dgm:presLayoutVars>
          <dgm:chMax val="1"/>
          <dgm:bulletEnabled val="1"/>
        </dgm:presLayoutVars>
      </dgm:prSet>
      <dgm:spPr/>
      <dgm:t>
        <a:bodyPr/>
        <a:lstStyle/>
        <a:p>
          <a:endParaRPr lang="en-US"/>
        </a:p>
      </dgm:t>
    </dgm:pt>
    <dgm:pt modelId="{F68A226E-F74D-491E-8293-0069BA1CCB11}" type="pres">
      <dgm:prSet presAssocID="{BCDF5E86-EECA-44D2-AC24-8806391D540D}" presName="descendantText" presStyleLbl="alignAcc1" presStyleIdx="1" presStyleCnt="3">
        <dgm:presLayoutVars>
          <dgm:bulletEnabled val="1"/>
        </dgm:presLayoutVars>
      </dgm:prSet>
      <dgm:spPr>
        <a:prstGeom prst="flowChartPredefinedProcess">
          <a:avLst/>
        </a:prstGeom>
      </dgm:spPr>
      <dgm:t>
        <a:bodyPr/>
        <a:lstStyle/>
        <a:p>
          <a:endParaRPr lang="en-US"/>
        </a:p>
      </dgm:t>
    </dgm:pt>
    <dgm:pt modelId="{D1E59742-93B6-43BF-89CE-66FADD5307E2}" type="pres">
      <dgm:prSet presAssocID="{9351C2D7-05F6-4B6D-BBAB-EB7828BD8606}" presName="sp" presStyleCnt="0"/>
      <dgm:spPr/>
    </dgm:pt>
    <dgm:pt modelId="{BA085864-CDB0-4097-93E0-3B00DED20E31}" type="pres">
      <dgm:prSet presAssocID="{EA4B0F57-6613-4FE9-9E88-AC742CF64C8E}" presName="composite" presStyleCnt="0"/>
      <dgm:spPr/>
    </dgm:pt>
    <dgm:pt modelId="{493C07CF-F519-4C17-A89B-0EE8F59772F3}" type="pres">
      <dgm:prSet presAssocID="{EA4B0F57-6613-4FE9-9E88-AC742CF64C8E}" presName="parentText" presStyleLbl="alignNode1" presStyleIdx="2" presStyleCnt="3">
        <dgm:presLayoutVars>
          <dgm:chMax val="1"/>
          <dgm:bulletEnabled val="1"/>
        </dgm:presLayoutVars>
      </dgm:prSet>
      <dgm:spPr/>
      <dgm:t>
        <a:bodyPr/>
        <a:lstStyle/>
        <a:p>
          <a:endParaRPr lang="en-US"/>
        </a:p>
      </dgm:t>
    </dgm:pt>
    <dgm:pt modelId="{80F9A3BB-0F88-488D-9DF2-02ED0B5BF3B5}" type="pres">
      <dgm:prSet presAssocID="{EA4B0F57-6613-4FE9-9E88-AC742CF64C8E}" presName="descendantText" presStyleLbl="alignAcc1" presStyleIdx="2" presStyleCnt="3">
        <dgm:presLayoutVars>
          <dgm:bulletEnabled val="1"/>
        </dgm:presLayoutVars>
      </dgm:prSet>
      <dgm:spPr/>
      <dgm:t>
        <a:bodyPr/>
        <a:lstStyle/>
        <a:p>
          <a:endParaRPr lang="en-US"/>
        </a:p>
      </dgm:t>
    </dgm:pt>
  </dgm:ptLst>
  <dgm:cxnLst>
    <dgm:cxn modelId="{9A9A3AAC-FFC7-4056-9221-5EEBE5E2FDA4}" srcId="{778F071A-A953-4E7D-9135-FD913169C831}" destId="{EA4B0F57-6613-4FE9-9E88-AC742CF64C8E}" srcOrd="2" destOrd="0" parTransId="{42DAAEBA-6410-4C32-869E-4DAC4F351BC5}" sibTransId="{E74A1FF7-CCB5-426C-A1F1-8C714B3B1657}"/>
    <dgm:cxn modelId="{62A03638-91D3-481E-80CF-EA784A8298E7}" type="presOf" srcId="{778F071A-A953-4E7D-9135-FD913169C831}" destId="{E8112FEA-72D1-40D2-B3B3-1C66BDF0009E}" srcOrd="0" destOrd="0" presId="urn:microsoft.com/office/officeart/2005/8/layout/chevron2"/>
    <dgm:cxn modelId="{AC5CBCC8-1A05-4A1E-81B1-F8CE6A8F35AF}" srcId="{9A5D3E84-657A-4100-BE1B-CD349829BCCF}" destId="{51BF5B4D-2F9F-439B-A8F7-9EF375C9C8A0}" srcOrd="0" destOrd="0" parTransId="{230DE03A-0118-4EFF-93DE-83EE55221D07}" sibTransId="{D9A053F4-E68E-4469-B4BD-997B9DDE5559}"/>
    <dgm:cxn modelId="{4A3683D3-24AF-468C-90F7-2876A255539A}" type="presOf" srcId="{9A5D3E84-657A-4100-BE1B-CD349829BCCF}" destId="{FB3887EE-2251-4723-AAC7-987A1A024E20}" srcOrd="0" destOrd="0" presId="urn:microsoft.com/office/officeart/2005/8/layout/chevron2"/>
    <dgm:cxn modelId="{3C13DCA1-E263-4F1B-A7F0-8F5210A12CA6}" type="presOf" srcId="{CC29C96B-583B-438B-9D45-3D3067524A12}" destId="{F68A226E-F74D-491E-8293-0069BA1CCB11}" srcOrd="0" destOrd="0" presId="urn:microsoft.com/office/officeart/2005/8/layout/chevron2"/>
    <dgm:cxn modelId="{B6B7C3B6-630F-487B-8B9F-720BC75F594C}" type="presOf" srcId="{799E599E-FD72-45F5-99E2-B11D743FF1AB}" destId="{80F9A3BB-0F88-488D-9DF2-02ED0B5BF3B5}" srcOrd="0" destOrd="0" presId="urn:microsoft.com/office/officeart/2005/8/layout/chevron2"/>
    <dgm:cxn modelId="{A8E84668-3D0F-418F-A48F-CD4EABD92EEC}" srcId="{BCDF5E86-EECA-44D2-AC24-8806391D540D}" destId="{CC29C96B-583B-438B-9D45-3D3067524A12}" srcOrd="0" destOrd="0" parTransId="{37EF1605-FA00-4AC7-8625-C8963B03C095}" sibTransId="{86C1617B-5652-4223-B621-1056837604E3}"/>
    <dgm:cxn modelId="{62A402D4-166A-4D7E-9FDB-37FD15D424F8}" srcId="{778F071A-A953-4E7D-9135-FD913169C831}" destId="{9A5D3E84-657A-4100-BE1B-CD349829BCCF}" srcOrd="0" destOrd="0" parTransId="{648F5275-C3B1-4315-8349-ED55B1250157}" sibTransId="{D302BD2D-FA5C-4CE1-936E-6C6EAF9929A9}"/>
    <dgm:cxn modelId="{FFE28131-01EF-485A-BD5F-ED9B202A0670}" type="presOf" srcId="{51BF5B4D-2F9F-439B-A8F7-9EF375C9C8A0}" destId="{C274C188-9587-46DE-92DC-DAFB43434AC1}" srcOrd="0" destOrd="0" presId="urn:microsoft.com/office/officeart/2005/8/layout/chevron2"/>
    <dgm:cxn modelId="{1F152F8B-C869-4B7B-B076-E197F3AB36F6}" srcId="{EA4B0F57-6613-4FE9-9E88-AC742CF64C8E}" destId="{799E599E-FD72-45F5-99E2-B11D743FF1AB}" srcOrd="0" destOrd="0" parTransId="{09D5C15F-A7E1-431B-A35F-E3EE1181F1BC}" sibTransId="{5AFC0CD1-D0C7-4FFB-B54F-9F77E2DA291E}"/>
    <dgm:cxn modelId="{944D2AAC-B64B-403A-83E0-ED8F85866B3D}" srcId="{778F071A-A953-4E7D-9135-FD913169C831}" destId="{BCDF5E86-EECA-44D2-AC24-8806391D540D}" srcOrd="1" destOrd="0" parTransId="{95E58A09-76B4-4DC0-865A-29314AFA2FD2}" sibTransId="{9351C2D7-05F6-4B6D-BBAB-EB7828BD8606}"/>
    <dgm:cxn modelId="{180AC027-153D-4E5B-89BC-D41295100747}" type="presOf" srcId="{EA4B0F57-6613-4FE9-9E88-AC742CF64C8E}" destId="{493C07CF-F519-4C17-A89B-0EE8F59772F3}" srcOrd="0" destOrd="0" presId="urn:microsoft.com/office/officeart/2005/8/layout/chevron2"/>
    <dgm:cxn modelId="{A6490C42-136D-4EC1-81F5-E0C9D96D042B}" type="presOf" srcId="{BCDF5E86-EECA-44D2-AC24-8806391D540D}" destId="{C6973EBF-F52E-4551-854A-350ECB7AEAB3}" srcOrd="0" destOrd="0" presId="urn:microsoft.com/office/officeart/2005/8/layout/chevron2"/>
    <dgm:cxn modelId="{C996A4DD-1AA6-4202-ABF5-45CFB09433E9}" type="presParOf" srcId="{E8112FEA-72D1-40D2-B3B3-1C66BDF0009E}" destId="{928C8B30-64EA-473A-9CF6-FFF4FD5CC105}" srcOrd="0" destOrd="0" presId="urn:microsoft.com/office/officeart/2005/8/layout/chevron2"/>
    <dgm:cxn modelId="{2DE5C389-5743-447E-8EE9-84C11717C43B}" type="presParOf" srcId="{928C8B30-64EA-473A-9CF6-FFF4FD5CC105}" destId="{FB3887EE-2251-4723-AAC7-987A1A024E20}" srcOrd="0" destOrd="0" presId="urn:microsoft.com/office/officeart/2005/8/layout/chevron2"/>
    <dgm:cxn modelId="{8B25A8D3-DF47-4994-B270-12442A462A16}" type="presParOf" srcId="{928C8B30-64EA-473A-9CF6-FFF4FD5CC105}" destId="{C274C188-9587-46DE-92DC-DAFB43434AC1}" srcOrd="1" destOrd="0" presId="urn:microsoft.com/office/officeart/2005/8/layout/chevron2"/>
    <dgm:cxn modelId="{42346DFD-5C4A-4D0E-AF85-BB98C954B4E5}" type="presParOf" srcId="{E8112FEA-72D1-40D2-B3B3-1C66BDF0009E}" destId="{DC93EC7C-89D3-48AC-9917-70C57787C4B4}" srcOrd="1" destOrd="0" presId="urn:microsoft.com/office/officeart/2005/8/layout/chevron2"/>
    <dgm:cxn modelId="{779BCB7A-3EF7-4749-9932-D2C4E4A8941A}" type="presParOf" srcId="{E8112FEA-72D1-40D2-B3B3-1C66BDF0009E}" destId="{7851B8D1-1FFD-495B-9316-9C49EC4FECAB}" srcOrd="2" destOrd="0" presId="urn:microsoft.com/office/officeart/2005/8/layout/chevron2"/>
    <dgm:cxn modelId="{C36B443B-5F18-40DF-A80C-FD7337136345}" type="presParOf" srcId="{7851B8D1-1FFD-495B-9316-9C49EC4FECAB}" destId="{C6973EBF-F52E-4551-854A-350ECB7AEAB3}" srcOrd="0" destOrd="0" presId="urn:microsoft.com/office/officeart/2005/8/layout/chevron2"/>
    <dgm:cxn modelId="{1EA07430-1373-4A1C-8BCB-CB4202659200}" type="presParOf" srcId="{7851B8D1-1FFD-495B-9316-9C49EC4FECAB}" destId="{F68A226E-F74D-491E-8293-0069BA1CCB11}" srcOrd="1" destOrd="0" presId="urn:microsoft.com/office/officeart/2005/8/layout/chevron2"/>
    <dgm:cxn modelId="{0769C4CD-B2DF-47C1-B76E-926B245E85C7}" type="presParOf" srcId="{E8112FEA-72D1-40D2-B3B3-1C66BDF0009E}" destId="{D1E59742-93B6-43BF-89CE-66FADD5307E2}" srcOrd="3" destOrd="0" presId="urn:microsoft.com/office/officeart/2005/8/layout/chevron2"/>
    <dgm:cxn modelId="{FDED5710-0C0C-4F3A-8747-265AA4D75AC5}" type="presParOf" srcId="{E8112FEA-72D1-40D2-B3B3-1C66BDF0009E}" destId="{BA085864-CDB0-4097-93E0-3B00DED20E31}" srcOrd="4" destOrd="0" presId="urn:microsoft.com/office/officeart/2005/8/layout/chevron2"/>
    <dgm:cxn modelId="{21F59C7E-B7FF-453A-8631-DD98E405E1F8}" type="presParOf" srcId="{BA085864-CDB0-4097-93E0-3B00DED20E31}" destId="{493C07CF-F519-4C17-A89B-0EE8F59772F3}" srcOrd="0" destOrd="0" presId="urn:microsoft.com/office/officeart/2005/8/layout/chevron2"/>
    <dgm:cxn modelId="{6A52D6F6-C547-4513-B256-6ECBA7BE9EF9}" type="presParOf" srcId="{BA085864-CDB0-4097-93E0-3B00DED20E31}" destId="{80F9A3BB-0F88-488D-9DF2-02ED0B5BF3B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1F02D-F304-4D5F-90E6-DDF1A0FDCB49}" type="doc">
      <dgm:prSet loTypeId="urn:microsoft.com/office/officeart/2005/8/layout/pyramid2" loCatId="list" qsTypeId="urn:microsoft.com/office/officeart/2005/8/quickstyle/3d8" qsCatId="3D" csTypeId="urn:microsoft.com/office/officeart/2005/8/colors/accent1_1" csCatId="accent1" phldr="1"/>
      <dgm:spPr/>
    </dgm:pt>
    <dgm:pt modelId="{C427A599-13F5-43DE-BC93-619F539645EA}">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সততা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6C554CCC-4D2A-4B92-8C8C-1D24F1D18D97}" type="parTrans" cxnId="{6566B4D7-9B07-4F3F-93C8-306BA56278FC}">
      <dgm:prSet/>
      <dgm:spPr/>
      <dgm:t>
        <a:bodyPr/>
        <a:lstStyle/>
        <a:p>
          <a:endParaRPr lang="en-US">
            <a:solidFill>
              <a:schemeClr val="tx1"/>
            </a:solidFill>
            <a:latin typeface="NikoshBAN" pitchFamily="2" charset="0"/>
            <a:cs typeface="NikoshBAN" pitchFamily="2" charset="0"/>
          </a:endParaRPr>
        </a:p>
      </dgm:t>
    </dgm:pt>
    <dgm:pt modelId="{1B0B3685-D080-4BA0-A6F9-3AE2196B688E}" type="sibTrans" cxnId="{6566B4D7-9B07-4F3F-93C8-306BA56278FC}">
      <dgm:prSet/>
      <dgm:spPr/>
      <dgm:t>
        <a:bodyPr/>
        <a:lstStyle/>
        <a:p>
          <a:endParaRPr lang="en-US">
            <a:solidFill>
              <a:schemeClr val="tx1"/>
            </a:solidFill>
            <a:latin typeface="NikoshBAN" pitchFamily="2" charset="0"/>
            <a:cs typeface="NikoshBAN" pitchFamily="2" charset="0"/>
          </a:endParaRPr>
        </a:p>
      </dgm:t>
    </dgm:pt>
    <dgm:pt modelId="{8AFEBAC5-C268-4AA9-AF3A-818C48923E8B}">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B45A96C-5492-49ED-898F-805716E3A10B}" type="parTrans" cxnId="{9BB441D1-6A7C-4217-AA41-283E42CD38B0}">
      <dgm:prSet/>
      <dgm:spPr/>
      <dgm:t>
        <a:bodyPr/>
        <a:lstStyle/>
        <a:p>
          <a:endParaRPr lang="en-US">
            <a:solidFill>
              <a:schemeClr val="tx1"/>
            </a:solidFill>
            <a:latin typeface="NikoshBAN" pitchFamily="2" charset="0"/>
            <a:cs typeface="NikoshBAN" pitchFamily="2" charset="0"/>
          </a:endParaRPr>
        </a:p>
      </dgm:t>
    </dgm:pt>
    <dgm:pt modelId="{A6BF4CC3-79D1-4D74-973E-71C563D6664D}" type="sibTrans" cxnId="{9BB441D1-6A7C-4217-AA41-283E42CD38B0}">
      <dgm:prSet/>
      <dgm:spPr/>
      <dgm:t>
        <a:bodyPr/>
        <a:lstStyle/>
        <a:p>
          <a:endParaRPr lang="en-US">
            <a:solidFill>
              <a:schemeClr val="tx1"/>
            </a:solidFill>
            <a:latin typeface="NikoshBAN" pitchFamily="2" charset="0"/>
            <a:cs typeface="NikoshBAN" pitchFamily="2" charset="0"/>
          </a:endParaRPr>
        </a:p>
      </dgm:t>
    </dgm:pt>
    <dgm:pt modelId="{19934525-A65B-42A7-9422-E0C62CC3031E}">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05F5A546-B709-49D9-A4CE-0BEED7BAC6C9}" type="parTrans" cxnId="{F3F407F0-3A9B-4F53-B7F0-51B044D3E033}">
      <dgm:prSet/>
      <dgm:spPr/>
      <dgm:t>
        <a:bodyPr/>
        <a:lstStyle/>
        <a:p>
          <a:endParaRPr lang="en-US">
            <a:solidFill>
              <a:schemeClr val="tx1"/>
            </a:solidFill>
            <a:latin typeface="NikoshBAN" pitchFamily="2" charset="0"/>
            <a:cs typeface="NikoshBAN" pitchFamily="2" charset="0"/>
          </a:endParaRPr>
        </a:p>
      </dgm:t>
    </dgm:pt>
    <dgm:pt modelId="{5BBC8B60-E26D-4B77-BBCF-58A1AE973252}" type="sibTrans" cxnId="{F3F407F0-3A9B-4F53-B7F0-51B044D3E033}">
      <dgm:prSet/>
      <dgm:spPr/>
      <dgm:t>
        <a:bodyPr/>
        <a:lstStyle/>
        <a:p>
          <a:endParaRPr lang="en-US">
            <a:solidFill>
              <a:schemeClr val="tx1"/>
            </a:solidFill>
            <a:latin typeface="NikoshBAN" pitchFamily="2" charset="0"/>
            <a:cs typeface="NikoshBAN" pitchFamily="2" charset="0"/>
          </a:endParaRPr>
        </a:p>
      </dgm:t>
    </dgm:pt>
    <dgm:pt modelId="{73D23DCB-56F4-40AB-A767-DD9F5842C5DF}">
      <dgm:prSet/>
      <dgm:spPr>
        <a:effectLst>
          <a:glow rad="228600">
            <a:schemeClr val="accent2">
              <a:satMod val="175000"/>
              <a:alpha val="40000"/>
            </a:schemeClr>
          </a:glow>
        </a:effectLst>
      </dgm:spPr>
      <dgm:t>
        <a:bodyPr/>
        <a:lstStyle/>
        <a:p>
          <a:r>
            <a:rPr lang="bn-BD" b="1"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E53EE47-A3AB-4001-AC57-A94017AC72BE}" type="parTrans" cxnId="{54C2A2B7-E505-41F0-A88D-900689007252}">
      <dgm:prSet/>
      <dgm:spPr/>
      <dgm:t>
        <a:bodyPr/>
        <a:lstStyle/>
        <a:p>
          <a:endParaRPr lang="en-US"/>
        </a:p>
      </dgm:t>
    </dgm:pt>
    <dgm:pt modelId="{233F6BA1-EDC2-4B59-83B1-75F3134FDAE6}" type="sibTrans" cxnId="{54C2A2B7-E505-41F0-A88D-900689007252}">
      <dgm:prSet/>
      <dgm:spPr/>
      <dgm:t>
        <a:bodyPr/>
        <a:lstStyle/>
        <a:p>
          <a:endParaRPr lang="en-US"/>
        </a:p>
      </dgm:t>
    </dgm:pt>
    <dgm:pt modelId="{FBA58304-1A16-4AF2-90C4-8A251C158EF6}" type="pres">
      <dgm:prSet presAssocID="{2B41F02D-F304-4D5F-90E6-DDF1A0FDCB49}" presName="compositeShape" presStyleCnt="0">
        <dgm:presLayoutVars>
          <dgm:dir/>
          <dgm:resizeHandles/>
        </dgm:presLayoutVars>
      </dgm:prSet>
      <dgm:spPr/>
    </dgm:pt>
    <dgm:pt modelId="{2C3C6939-0461-4282-86D6-928760FA0175}" type="pres">
      <dgm:prSet presAssocID="{2B41F02D-F304-4D5F-90E6-DDF1A0FDCB49}" presName="pyramid" presStyleLbl="node1" presStyleIdx="0" presStyleCnt="1" custScaleX="84265"/>
      <dgm:spPr/>
    </dgm:pt>
    <dgm:pt modelId="{523416C8-404B-448E-9C1C-A1039FC834F5}" type="pres">
      <dgm:prSet presAssocID="{2B41F02D-F304-4D5F-90E6-DDF1A0FDCB49}" presName="theList" presStyleCnt="0"/>
      <dgm:spPr/>
    </dgm:pt>
    <dgm:pt modelId="{DB1363AF-EC73-473C-A060-37E2AA682682}" type="pres">
      <dgm:prSet presAssocID="{C427A599-13F5-43DE-BC93-619F539645EA}" presName="aNode" presStyleLbl="fgAcc1" presStyleIdx="0" presStyleCnt="4">
        <dgm:presLayoutVars>
          <dgm:bulletEnabled val="1"/>
        </dgm:presLayoutVars>
      </dgm:prSet>
      <dgm:spPr/>
      <dgm:t>
        <a:bodyPr/>
        <a:lstStyle/>
        <a:p>
          <a:endParaRPr lang="en-US"/>
        </a:p>
      </dgm:t>
    </dgm:pt>
    <dgm:pt modelId="{7369C9B9-A2F3-4838-94C8-B611C72423B2}" type="pres">
      <dgm:prSet presAssocID="{C427A599-13F5-43DE-BC93-619F539645EA}" presName="aSpace" presStyleCnt="0"/>
      <dgm:spPr/>
    </dgm:pt>
    <dgm:pt modelId="{E886D91D-8DC0-4D56-9BF1-A56F4CBF8DDD}" type="pres">
      <dgm:prSet presAssocID="{8AFEBAC5-C268-4AA9-AF3A-818C48923E8B}" presName="aNode" presStyleLbl="fgAcc1" presStyleIdx="1" presStyleCnt="4">
        <dgm:presLayoutVars>
          <dgm:bulletEnabled val="1"/>
        </dgm:presLayoutVars>
      </dgm:prSet>
      <dgm:spPr/>
      <dgm:t>
        <a:bodyPr/>
        <a:lstStyle/>
        <a:p>
          <a:endParaRPr lang="en-US"/>
        </a:p>
      </dgm:t>
    </dgm:pt>
    <dgm:pt modelId="{CCA20B83-D33A-401B-80B5-5CD31E62AFAC}" type="pres">
      <dgm:prSet presAssocID="{8AFEBAC5-C268-4AA9-AF3A-818C48923E8B}" presName="aSpace" presStyleCnt="0"/>
      <dgm:spPr/>
    </dgm:pt>
    <dgm:pt modelId="{347DFCCF-B8E8-46C7-95A6-120E9A1E329A}" type="pres">
      <dgm:prSet presAssocID="{19934525-A65B-42A7-9422-E0C62CC3031E}" presName="aNode" presStyleLbl="fgAcc1" presStyleIdx="2" presStyleCnt="4">
        <dgm:presLayoutVars>
          <dgm:bulletEnabled val="1"/>
        </dgm:presLayoutVars>
      </dgm:prSet>
      <dgm:spPr/>
      <dgm:t>
        <a:bodyPr/>
        <a:lstStyle/>
        <a:p>
          <a:endParaRPr lang="en-US"/>
        </a:p>
      </dgm:t>
    </dgm:pt>
    <dgm:pt modelId="{CEA33EA5-4DDE-4B39-A399-81241B131432}" type="pres">
      <dgm:prSet presAssocID="{19934525-A65B-42A7-9422-E0C62CC3031E}" presName="aSpace" presStyleCnt="0"/>
      <dgm:spPr/>
    </dgm:pt>
    <dgm:pt modelId="{5C6EE8AE-B21A-4E30-8F52-A64BC77D8F1F}" type="pres">
      <dgm:prSet presAssocID="{73D23DCB-56F4-40AB-A767-DD9F5842C5DF}" presName="aNode" presStyleLbl="fgAcc1" presStyleIdx="3" presStyleCnt="4">
        <dgm:presLayoutVars>
          <dgm:bulletEnabled val="1"/>
        </dgm:presLayoutVars>
      </dgm:prSet>
      <dgm:spPr/>
      <dgm:t>
        <a:bodyPr/>
        <a:lstStyle/>
        <a:p>
          <a:endParaRPr lang="en-US"/>
        </a:p>
      </dgm:t>
    </dgm:pt>
    <dgm:pt modelId="{9CE76AF8-1224-45C6-8C07-10B1EC67A321}" type="pres">
      <dgm:prSet presAssocID="{73D23DCB-56F4-40AB-A767-DD9F5842C5DF}" presName="aSpace" presStyleCnt="0"/>
      <dgm:spPr/>
    </dgm:pt>
  </dgm:ptLst>
  <dgm:cxnLst>
    <dgm:cxn modelId="{1245C9E0-E1B6-4409-9B2A-FC95CE6D9634}" type="presOf" srcId="{73D23DCB-56F4-40AB-A767-DD9F5842C5DF}" destId="{5C6EE8AE-B21A-4E30-8F52-A64BC77D8F1F}" srcOrd="0" destOrd="0" presId="urn:microsoft.com/office/officeart/2005/8/layout/pyramid2"/>
    <dgm:cxn modelId="{F3F407F0-3A9B-4F53-B7F0-51B044D3E033}" srcId="{2B41F02D-F304-4D5F-90E6-DDF1A0FDCB49}" destId="{19934525-A65B-42A7-9422-E0C62CC3031E}" srcOrd="2" destOrd="0" parTransId="{05F5A546-B709-49D9-A4CE-0BEED7BAC6C9}" sibTransId="{5BBC8B60-E26D-4B77-BBCF-58A1AE973252}"/>
    <dgm:cxn modelId="{5F8A97CF-C3E7-4042-8777-CA983C8577AC}" type="presOf" srcId="{C427A599-13F5-43DE-BC93-619F539645EA}" destId="{DB1363AF-EC73-473C-A060-37E2AA682682}" srcOrd="0" destOrd="0" presId="urn:microsoft.com/office/officeart/2005/8/layout/pyramid2"/>
    <dgm:cxn modelId="{6566B4D7-9B07-4F3F-93C8-306BA56278FC}" srcId="{2B41F02D-F304-4D5F-90E6-DDF1A0FDCB49}" destId="{C427A599-13F5-43DE-BC93-619F539645EA}" srcOrd="0" destOrd="0" parTransId="{6C554CCC-4D2A-4B92-8C8C-1D24F1D18D97}" sibTransId="{1B0B3685-D080-4BA0-A6F9-3AE2196B688E}"/>
    <dgm:cxn modelId="{E7D2BBF6-256F-48A7-BF4D-01DC58E69D3E}" type="presOf" srcId="{8AFEBAC5-C268-4AA9-AF3A-818C48923E8B}" destId="{E886D91D-8DC0-4D56-9BF1-A56F4CBF8DDD}" srcOrd="0" destOrd="0" presId="urn:microsoft.com/office/officeart/2005/8/layout/pyramid2"/>
    <dgm:cxn modelId="{54C2A2B7-E505-41F0-A88D-900689007252}" srcId="{2B41F02D-F304-4D5F-90E6-DDF1A0FDCB49}" destId="{73D23DCB-56F4-40AB-A767-DD9F5842C5DF}" srcOrd="3" destOrd="0" parTransId="{3E53EE47-A3AB-4001-AC57-A94017AC72BE}" sibTransId="{233F6BA1-EDC2-4B59-83B1-75F3134FDAE6}"/>
    <dgm:cxn modelId="{1C6CF8D6-18B6-4052-A36D-1F35156F137E}" type="presOf" srcId="{2B41F02D-F304-4D5F-90E6-DDF1A0FDCB49}" destId="{FBA58304-1A16-4AF2-90C4-8A251C158EF6}" srcOrd="0" destOrd="0" presId="urn:microsoft.com/office/officeart/2005/8/layout/pyramid2"/>
    <dgm:cxn modelId="{A02FFDC6-C339-48B0-BC89-E0309DE5982D}" type="presOf" srcId="{19934525-A65B-42A7-9422-E0C62CC3031E}" destId="{347DFCCF-B8E8-46C7-95A6-120E9A1E329A}" srcOrd="0" destOrd="0" presId="urn:microsoft.com/office/officeart/2005/8/layout/pyramid2"/>
    <dgm:cxn modelId="{9BB441D1-6A7C-4217-AA41-283E42CD38B0}" srcId="{2B41F02D-F304-4D5F-90E6-DDF1A0FDCB49}" destId="{8AFEBAC5-C268-4AA9-AF3A-818C48923E8B}" srcOrd="1" destOrd="0" parTransId="{3B45A96C-5492-49ED-898F-805716E3A10B}" sibTransId="{A6BF4CC3-79D1-4D74-973E-71C563D6664D}"/>
    <dgm:cxn modelId="{28BD9D26-078D-4148-B584-33649D2CC513}" type="presParOf" srcId="{FBA58304-1A16-4AF2-90C4-8A251C158EF6}" destId="{2C3C6939-0461-4282-86D6-928760FA0175}" srcOrd="0" destOrd="0" presId="urn:microsoft.com/office/officeart/2005/8/layout/pyramid2"/>
    <dgm:cxn modelId="{959D9BDC-5A5C-4C60-908D-068A59A1AD00}" type="presParOf" srcId="{FBA58304-1A16-4AF2-90C4-8A251C158EF6}" destId="{523416C8-404B-448E-9C1C-A1039FC834F5}" srcOrd="1" destOrd="0" presId="urn:microsoft.com/office/officeart/2005/8/layout/pyramid2"/>
    <dgm:cxn modelId="{369AEFFD-F812-4F16-BBAD-08F1BDA20B19}" type="presParOf" srcId="{523416C8-404B-448E-9C1C-A1039FC834F5}" destId="{DB1363AF-EC73-473C-A060-37E2AA682682}" srcOrd="0" destOrd="0" presId="urn:microsoft.com/office/officeart/2005/8/layout/pyramid2"/>
    <dgm:cxn modelId="{2E02B9C4-CFEA-4978-A2A7-69F98E12E6CF}" type="presParOf" srcId="{523416C8-404B-448E-9C1C-A1039FC834F5}" destId="{7369C9B9-A2F3-4838-94C8-B611C72423B2}" srcOrd="1" destOrd="0" presId="urn:microsoft.com/office/officeart/2005/8/layout/pyramid2"/>
    <dgm:cxn modelId="{5757F2DE-A6DD-401B-B207-265B24944610}" type="presParOf" srcId="{523416C8-404B-448E-9C1C-A1039FC834F5}" destId="{E886D91D-8DC0-4D56-9BF1-A56F4CBF8DDD}" srcOrd="2" destOrd="0" presId="urn:microsoft.com/office/officeart/2005/8/layout/pyramid2"/>
    <dgm:cxn modelId="{B604108B-6D6D-4A0B-B952-FB7758087B42}" type="presParOf" srcId="{523416C8-404B-448E-9C1C-A1039FC834F5}" destId="{CCA20B83-D33A-401B-80B5-5CD31E62AFAC}" srcOrd="3" destOrd="0" presId="urn:microsoft.com/office/officeart/2005/8/layout/pyramid2"/>
    <dgm:cxn modelId="{087ADD18-D83F-46B0-8F9E-602AFA20D731}" type="presParOf" srcId="{523416C8-404B-448E-9C1C-A1039FC834F5}" destId="{347DFCCF-B8E8-46C7-95A6-120E9A1E329A}" srcOrd="4" destOrd="0" presId="urn:microsoft.com/office/officeart/2005/8/layout/pyramid2"/>
    <dgm:cxn modelId="{18749844-077C-4842-AD6D-94E7ED0F78F4}" type="presParOf" srcId="{523416C8-404B-448E-9C1C-A1039FC834F5}" destId="{CEA33EA5-4DDE-4B39-A399-81241B131432}" srcOrd="5" destOrd="0" presId="urn:microsoft.com/office/officeart/2005/8/layout/pyramid2"/>
    <dgm:cxn modelId="{D9DCF09E-5FD9-4A48-8AA7-1B7EBD250FA9}" type="presParOf" srcId="{523416C8-404B-448E-9C1C-A1039FC834F5}" destId="{5C6EE8AE-B21A-4E30-8F52-A64BC77D8F1F}" srcOrd="6" destOrd="0" presId="urn:microsoft.com/office/officeart/2005/8/layout/pyramid2"/>
    <dgm:cxn modelId="{74EA1F7C-E5FB-4F38-A2C9-20C7BA694874}" type="presParOf" srcId="{523416C8-404B-448E-9C1C-A1039FC834F5}" destId="{9CE76AF8-1224-45C6-8C07-10B1EC67A321}"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3887EE-2251-4723-AAC7-987A1A024E20}">
      <dsp:nvSpPr>
        <dsp:cNvPr id="0" name=""/>
        <dsp:cNvSpPr/>
      </dsp:nvSpPr>
      <dsp:spPr>
        <a:xfrm rot="5400000">
          <a:off x="-179846" y="182263"/>
          <a:ext cx="1198977" cy="839284"/>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sz="2400" b="0"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79846" y="182263"/>
        <a:ext cx="1198977" cy="839284"/>
      </dsp:txXfrm>
    </dsp:sp>
    <dsp:sp modelId="{C274C188-9587-46DE-92DC-DAFB43434AC1}">
      <dsp:nvSpPr>
        <dsp:cNvPr id="0" name=""/>
        <dsp:cNvSpPr/>
      </dsp:nvSpPr>
      <dsp:spPr>
        <a:xfrm rot="5400000">
          <a:off x="5135374" y="-4296089"/>
          <a:ext cx="779335" cy="9371515"/>
        </a:xfrm>
        <a:prstGeom prst="round2Same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bn-BD" sz="4000" b="1" kern="1200" dirty="0" smtClean="0">
              <a:latin typeface="NikoshBAN" pitchFamily="2" charset="0"/>
              <a:cs typeface="NikoshBAN" pitchFamily="2" charset="0"/>
            </a:rPr>
            <a:t>ব্যাংক ও গ্রাহক সম্পর্কের ধরন</a:t>
          </a:r>
          <a:r>
            <a:rPr lang="en-US" sz="4000" b="1" kern="1200" dirty="0" err="1" smtClean="0">
              <a:latin typeface="NikoshBAN" pitchFamily="2" charset="0"/>
              <a:cs typeface="NikoshBAN" pitchFamily="2" charset="0"/>
            </a:rPr>
            <a:t>গুলো</a:t>
          </a:r>
          <a:r>
            <a:rPr lang="bn-BD" sz="4000" b="1" kern="1200" dirty="0" smtClean="0">
              <a:latin typeface="NikoshBAN" pitchFamily="2" charset="0"/>
              <a:cs typeface="NikoshBAN" pitchFamily="2" charset="0"/>
            </a:rPr>
            <a:t> </a:t>
          </a:r>
          <a:r>
            <a:rPr lang="en-US" sz="4000" b="1" kern="1200" dirty="0" err="1" smtClean="0">
              <a:latin typeface="NikoshBAN" pitchFamily="2" charset="0"/>
              <a:cs typeface="NikoshBAN" pitchFamily="2" charset="0"/>
            </a:rPr>
            <a:t>লিখতে</a:t>
          </a:r>
          <a:r>
            <a:rPr lang="en-US" sz="4000" b="1" kern="1200" dirty="0" smtClean="0">
              <a:latin typeface="NikoshBAN" pitchFamily="2" charset="0"/>
              <a:cs typeface="NikoshBAN" pitchFamily="2" charset="0"/>
            </a:rPr>
            <a:t> </a:t>
          </a:r>
          <a:r>
            <a:rPr lang="bn-BD" sz="4000" b="1" kern="1200" dirty="0" smtClean="0">
              <a:latin typeface="NikoshBAN" pitchFamily="2" charset="0"/>
              <a:cs typeface="NikoshBAN" pitchFamily="2" charset="0"/>
            </a:rPr>
            <a:t>পারবে।</a:t>
          </a:r>
          <a:endParaRPr lang="en-US" sz="4000" b="1" kern="1200" dirty="0"/>
        </a:p>
      </dsp:txBody>
      <dsp:txXfrm rot="5400000">
        <a:off x="5135374" y="-4296089"/>
        <a:ext cx="779335" cy="9371515"/>
      </dsp:txXfrm>
    </dsp:sp>
    <dsp:sp modelId="{C6973EBF-F52E-4551-854A-350ECB7AEAB3}">
      <dsp:nvSpPr>
        <dsp:cNvPr id="0" name=""/>
        <dsp:cNvSpPr/>
      </dsp:nvSpPr>
      <dsp:spPr>
        <a:xfrm rot="5400000">
          <a:off x="-179846" y="1180557"/>
          <a:ext cx="1198977" cy="839284"/>
        </a:xfrm>
        <a:prstGeom prst="chevron">
          <a:avLst/>
        </a:prstGeom>
        <a:solidFill>
          <a:schemeClr val="accent5">
            <a:hueOff val="-4990872"/>
            <a:satOff val="-7727"/>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NikoshBAN" pitchFamily="2" charset="0"/>
              <a:cs typeface="NikoshBAN" pitchFamily="2" charset="0"/>
            </a:rPr>
            <a:t>২</a:t>
          </a:r>
          <a:endParaRPr lang="en-US" sz="2400" b="1" kern="1200" dirty="0">
            <a:solidFill>
              <a:schemeClr val="tx1"/>
            </a:solidFill>
            <a:latin typeface="NikoshBAN" pitchFamily="2" charset="0"/>
            <a:cs typeface="NikoshBAN" pitchFamily="2" charset="0"/>
          </a:endParaRPr>
        </a:p>
      </dsp:txBody>
      <dsp:txXfrm rot="5400000">
        <a:off x="-179846" y="1180557"/>
        <a:ext cx="1198977" cy="839284"/>
      </dsp:txXfrm>
    </dsp:sp>
    <dsp:sp modelId="{F68A226E-F74D-491E-8293-0069BA1CCB11}">
      <dsp:nvSpPr>
        <dsp:cNvPr id="0" name=""/>
        <dsp:cNvSpPr/>
      </dsp:nvSpPr>
      <dsp:spPr>
        <a:xfrm rot="5400000">
          <a:off x="5135374" y="-3295378"/>
          <a:ext cx="779335" cy="9371515"/>
        </a:xfrm>
        <a:prstGeom prst="flowChartPredefinedProcess">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kern="1200" dirty="0">
            <a:effectLst>
              <a:outerShdw blurRad="38100" dist="38100" dir="2700000" algn="tl">
                <a:srgbClr val="000000">
                  <a:alpha val="43137"/>
                </a:srgbClr>
              </a:outerShdw>
            </a:effectLst>
          </a:endParaRPr>
        </a:p>
      </dsp:txBody>
      <dsp:txXfrm rot="5400000">
        <a:off x="5135374" y="-3295378"/>
        <a:ext cx="779335" cy="9371515"/>
      </dsp:txXfrm>
    </dsp:sp>
    <dsp:sp modelId="{493C07CF-F519-4C17-A89B-0EE8F59772F3}">
      <dsp:nvSpPr>
        <dsp:cNvPr id="0" name=""/>
        <dsp:cNvSpPr/>
      </dsp:nvSpPr>
      <dsp:spPr>
        <a:xfrm rot="5400000">
          <a:off x="-179846" y="2178851"/>
          <a:ext cx="1198977" cy="839284"/>
        </a:xfrm>
        <a:prstGeom prst="chevron">
          <a:avLst/>
        </a:prstGeom>
        <a:solidFill>
          <a:schemeClr val="accent5">
            <a:hueOff val="-9981745"/>
            <a:satOff val="-15454"/>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79846" y="2178851"/>
        <a:ext cx="1198977" cy="839284"/>
      </dsp:txXfrm>
    </dsp:sp>
    <dsp:sp modelId="{80F9A3BB-0F88-488D-9DF2-02ED0B5BF3B5}">
      <dsp:nvSpPr>
        <dsp:cNvPr id="0" name=""/>
        <dsp:cNvSpPr/>
      </dsp:nvSpPr>
      <dsp:spPr>
        <a:xfrm rot="5400000">
          <a:off x="5135169" y="-2296879"/>
          <a:ext cx="779745" cy="9371515"/>
        </a:xfrm>
        <a:prstGeom prst="round2Same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5135169" y="-2296879"/>
        <a:ext cx="779745" cy="93715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3C6939-0461-4282-86D6-928760FA0175}">
      <dsp:nvSpPr>
        <dsp:cNvPr id="0" name=""/>
        <dsp:cNvSpPr/>
      </dsp:nvSpPr>
      <dsp:spPr>
        <a:xfrm>
          <a:off x="2386989" y="0"/>
          <a:ext cx="4815743" cy="5714999"/>
        </a:xfrm>
        <a:prstGeom prst="triangle">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1363AF-EC73-473C-A060-37E2AA682682}">
      <dsp:nvSpPr>
        <dsp:cNvPr id="0" name=""/>
        <dsp:cNvSpPr/>
      </dsp:nvSpPr>
      <dsp:spPr>
        <a:xfrm>
          <a:off x="4794861" y="57205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সততা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572058"/>
        <a:ext cx="3714749" cy="1015751"/>
      </dsp:txXfrm>
    </dsp:sp>
    <dsp:sp modelId="{E886D91D-8DC0-4D56-9BF1-A56F4CBF8DDD}">
      <dsp:nvSpPr>
        <dsp:cNvPr id="0" name=""/>
        <dsp:cNvSpPr/>
      </dsp:nvSpPr>
      <dsp:spPr>
        <a:xfrm>
          <a:off x="4794861" y="171477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1714778"/>
        <a:ext cx="3714749" cy="1015751"/>
      </dsp:txXfrm>
    </dsp:sp>
    <dsp:sp modelId="{347DFCCF-B8E8-46C7-95A6-120E9A1E329A}">
      <dsp:nvSpPr>
        <dsp:cNvPr id="0" name=""/>
        <dsp:cNvSpPr/>
      </dsp:nvSpPr>
      <dsp:spPr>
        <a:xfrm>
          <a:off x="4794861" y="2857499"/>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2857499"/>
        <a:ext cx="3714749" cy="1015751"/>
      </dsp:txXfrm>
    </dsp:sp>
    <dsp:sp modelId="{5C6EE8AE-B21A-4E30-8F52-A64BC77D8F1F}">
      <dsp:nvSpPr>
        <dsp:cNvPr id="0" name=""/>
        <dsp:cNvSpPr/>
      </dsp:nvSpPr>
      <dsp:spPr>
        <a:xfrm>
          <a:off x="4794861" y="4000220"/>
          <a:ext cx="3714749" cy="1015751"/>
        </a:xfrm>
        <a:prstGeom prst="roundRect">
          <a:avLst/>
        </a:prstGeom>
        <a:solidFill>
          <a:schemeClr val="accent1">
            <a:alpha val="90000"/>
            <a:tint val="40000"/>
            <a:hueOff val="0"/>
            <a:satOff val="0"/>
            <a:lumOff val="0"/>
            <a:alphaOff val="0"/>
          </a:schemeClr>
        </a:solidFill>
        <a:ln>
          <a:noFill/>
        </a:ln>
        <a:effectLst>
          <a:glow rad="228600">
            <a:schemeClr val="accent2">
              <a:satMod val="175000"/>
              <a:alpha val="40000"/>
            </a:schemeClr>
          </a:glo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794861" y="4000220"/>
        <a:ext cx="3714749" cy="101575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FD3E-728E-4295-8232-0C33A48C3AFC}" type="datetimeFigureOut">
              <a:rPr lang="en-US" smtClean="0"/>
              <a:pPr/>
              <a:t>06-Mar-19</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962A-E7C4-478F-BA99-D4DC9B5182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75644" rtl="0" eaLnBrk="1" latinLnBrk="0" hangingPunct="1">
      <a:defRPr sz="1500" kern="1200">
        <a:solidFill>
          <a:schemeClr val="tx1"/>
        </a:solidFill>
        <a:latin typeface="+mn-lt"/>
        <a:ea typeface="+mn-ea"/>
        <a:cs typeface="+mn-cs"/>
      </a:defRPr>
    </a:lvl1pPr>
    <a:lvl2pPr marL="587822" algn="l" defTabSz="1175644" rtl="0" eaLnBrk="1" latinLnBrk="0" hangingPunct="1">
      <a:defRPr sz="1500" kern="1200">
        <a:solidFill>
          <a:schemeClr val="tx1"/>
        </a:solidFill>
        <a:latin typeface="+mn-lt"/>
        <a:ea typeface="+mn-ea"/>
        <a:cs typeface="+mn-cs"/>
      </a:defRPr>
    </a:lvl2pPr>
    <a:lvl3pPr marL="1175644" algn="l" defTabSz="1175644" rtl="0" eaLnBrk="1" latinLnBrk="0" hangingPunct="1">
      <a:defRPr sz="1500" kern="1200">
        <a:solidFill>
          <a:schemeClr val="tx1"/>
        </a:solidFill>
        <a:latin typeface="+mn-lt"/>
        <a:ea typeface="+mn-ea"/>
        <a:cs typeface="+mn-cs"/>
      </a:defRPr>
    </a:lvl3pPr>
    <a:lvl4pPr marL="1763466" algn="l" defTabSz="1175644" rtl="0" eaLnBrk="1" latinLnBrk="0" hangingPunct="1">
      <a:defRPr sz="1500" kern="1200">
        <a:solidFill>
          <a:schemeClr val="tx1"/>
        </a:solidFill>
        <a:latin typeface="+mn-lt"/>
        <a:ea typeface="+mn-ea"/>
        <a:cs typeface="+mn-cs"/>
      </a:defRPr>
    </a:lvl4pPr>
    <a:lvl5pPr marL="2351288" algn="l" defTabSz="1175644" rtl="0" eaLnBrk="1" latinLnBrk="0" hangingPunct="1">
      <a:defRPr sz="1500" kern="1200">
        <a:solidFill>
          <a:schemeClr val="tx1"/>
        </a:solidFill>
        <a:latin typeface="+mn-lt"/>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 xmlns:p14="http://schemas.microsoft.com/office/powerpoint/2010/main" val="34110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8766" y="604521"/>
            <a:ext cx="5282036" cy="2849881"/>
          </a:xfrm>
        </p:spPr>
        <p:txBody>
          <a:bodyPr>
            <a:normAutofit/>
          </a:bodyPr>
          <a:lstStyle>
            <a:lvl1pPr>
              <a:defRPr sz="5800"/>
            </a:lvl1pPr>
          </a:lstStyle>
          <a:p>
            <a:r>
              <a:rPr lang="en-US" smtClean="0"/>
              <a:t>Click to edit Master title style</a:t>
            </a:r>
            <a:endParaRPr/>
          </a:p>
        </p:txBody>
      </p:sp>
      <p:sp>
        <p:nvSpPr>
          <p:cNvPr id="3" name="Subtitle 2"/>
          <p:cNvSpPr>
            <a:spLocks noGrp="1"/>
          </p:cNvSpPr>
          <p:nvPr>
            <p:ph type="subTitle" idx="1"/>
          </p:nvPr>
        </p:nvSpPr>
        <p:spPr>
          <a:xfrm>
            <a:off x="1118764" y="3857413"/>
            <a:ext cx="5282037" cy="1583267"/>
          </a:xfrm>
        </p:spPr>
        <p:txBody>
          <a:bodyPr>
            <a:normAutofit/>
          </a:bodyPr>
          <a:lstStyle>
            <a:lvl1pPr marL="0" indent="0" algn="l">
              <a:spcBef>
                <a:spcPts val="648"/>
              </a:spcBef>
              <a:buNone/>
              <a:defRPr sz="2600">
                <a:solidFill>
                  <a:schemeClr val="tx1">
                    <a:lumMod val="65000"/>
                    <a:lumOff val="35000"/>
                  </a:schemeClr>
                </a:solidFill>
              </a:defRPr>
            </a:lvl1pPr>
            <a:lvl2pPr marL="493822" indent="0" algn="ctr">
              <a:buNone/>
              <a:defRPr>
                <a:solidFill>
                  <a:schemeClr val="tx1">
                    <a:tint val="75000"/>
                  </a:schemeClr>
                </a:solidFill>
              </a:defRPr>
            </a:lvl2pPr>
            <a:lvl3pPr marL="987643" indent="0" algn="ctr">
              <a:buNone/>
              <a:defRPr>
                <a:solidFill>
                  <a:schemeClr val="tx1">
                    <a:tint val="75000"/>
                  </a:schemeClr>
                </a:solidFill>
              </a:defRPr>
            </a:lvl3pPr>
            <a:lvl4pPr marL="1481465" indent="0" algn="ctr">
              <a:buNone/>
              <a:defRPr>
                <a:solidFill>
                  <a:schemeClr val="tx1">
                    <a:tint val="75000"/>
                  </a:schemeClr>
                </a:solidFill>
              </a:defRPr>
            </a:lvl4pPr>
            <a:lvl5pPr marL="1975287" indent="0" algn="ctr">
              <a:buNone/>
              <a:defRPr>
                <a:solidFill>
                  <a:schemeClr val="tx1">
                    <a:tint val="75000"/>
                  </a:schemeClr>
                </a:solidFill>
              </a:defRPr>
            </a:lvl5pPr>
            <a:lvl6pPr marL="2469109" indent="0" algn="ctr">
              <a:buNone/>
              <a:defRPr>
                <a:solidFill>
                  <a:schemeClr val="tx1">
                    <a:tint val="75000"/>
                  </a:schemeClr>
                </a:solidFill>
              </a:defRPr>
            </a:lvl6pPr>
            <a:lvl7pPr marL="2962930" indent="0" algn="ctr">
              <a:buNone/>
              <a:defRPr>
                <a:solidFill>
                  <a:schemeClr val="tx1">
                    <a:tint val="75000"/>
                  </a:schemeClr>
                </a:solidFill>
              </a:defRPr>
            </a:lvl7pPr>
            <a:lvl8pPr marL="3456752" indent="0" algn="ctr">
              <a:buNone/>
              <a:defRPr>
                <a:solidFill>
                  <a:schemeClr val="tx1">
                    <a:tint val="75000"/>
                  </a:schemeClr>
                </a:solidFill>
              </a:defRPr>
            </a:lvl8pPr>
            <a:lvl9pPr marL="3950574"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66475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668093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880" y="604520"/>
            <a:ext cx="2480957" cy="621792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8766" y="604520"/>
            <a:ext cx="7843021"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188244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4291533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6" y="604520"/>
            <a:ext cx="9123516" cy="2590800"/>
          </a:xfrm>
        </p:spPr>
        <p:txBody>
          <a:bodyPr anchor="b">
            <a:normAutofit/>
          </a:bodyPr>
          <a:lstStyle>
            <a:lvl1pPr algn="l">
              <a:defRPr sz="5800" b="1" cap="none" baseline="0"/>
            </a:lvl1pPr>
          </a:lstStyle>
          <a:p>
            <a:r>
              <a:rPr lang="en-US" smtClean="0"/>
              <a:t>Click to edit Master title style</a:t>
            </a:r>
            <a:endParaRPr/>
          </a:p>
        </p:txBody>
      </p:sp>
      <p:sp>
        <p:nvSpPr>
          <p:cNvPr id="3" name="Text Placeholder 2"/>
          <p:cNvSpPr>
            <a:spLocks noGrp="1"/>
          </p:cNvSpPr>
          <p:nvPr>
            <p:ph type="body" idx="1"/>
          </p:nvPr>
        </p:nvSpPr>
        <p:spPr>
          <a:xfrm>
            <a:off x="1118766" y="3540760"/>
            <a:ext cx="9123516" cy="1554480"/>
          </a:xfrm>
        </p:spPr>
        <p:txBody>
          <a:bodyPr anchor="t">
            <a:normAutofit/>
          </a:bodyPr>
          <a:lstStyle>
            <a:lvl1pPr marL="0" indent="0">
              <a:spcBef>
                <a:spcPts val="648"/>
              </a:spcBef>
              <a:buNone/>
              <a:defRPr sz="2600">
                <a:solidFill>
                  <a:schemeClr val="tx1">
                    <a:lumMod val="65000"/>
                    <a:lumOff val="35000"/>
                  </a:schemeClr>
                </a:solidFill>
              </a:defRPr>
            </a:lvl1pPr>
            <a:lvl2pPr marL="493822" indent="0">
              <a:buNone/>
              <a:defRPr sz="1900">
                <a:solidFill>
                  <a:schemeClr val="tx1">
                    <a:tint val="75000"/>
                  </a:schemeClr>
                </a:solidFill>
              </a:defRPr>
            </a:lvl2pPr>
            <a:lvl3pPr marL="987643" indent="0">
              <a:buNone/>
              <a:defRPr sz="1700">
                <a:solidFill>
                  <a:schemeClr val="tx1">
                    <a:tint val="75000"/>
                  </a:schemeClr>
                </a:solidFill>
              </a:defRPr>
            </a:lvl3pPr>
            <a:lvl4pPr marL="1481465" indent="0">
              <a:buNone/>
              <a:defRPr sz="1500">
                <a:solidFill>
                  <a:schemeClr val="tx1">
                    <a:tint val="75000"/>
                  </a:schemeClr>
                </a:solidFill>
              </a:defRPr>
            </a:lvl4pPr>
            <a:lvl5pPr marL="1975287" indent="0">
              <a:buNone/>
              <a:defRPr sz="1500">
                <a:solidFill>
                  <a:schemeClr val="tx1">
                    <a:tint val="75000"/>
                  </a:schemeClr>
                </a:solidFill>
              </a:defRPr>
            </a:lvl5pPr>
            <a:lvl6pPr marL="2469109" indent="0">
              <a:buNone/>
              <a:defRPr sz="1500">
                <a:solidFill>
                  <a:schemeClr val="tx1">
                    <a:tint val="75000"/>
                  </a:schemeClr>
                </a:solidFill>
              </a:defRPr>
            </a:lvl6pPr>
            <a:lvl7pPr marL="2962930" indent="0">
              <a:buNone/>
              <a:defRPr sz="1500">
                <a:solidFill>
                  <a:schemeClr val="tx1">
                    <a:tint val="75000"/>
                  </a:schemeClr>
                </a:solidFill>
              </a:defRPr>
            </a:lvl7pPr>
            <a:lvl8pPr marL="3456752" indent="0">
              <a:buNone/>
              <a:defRPr sz="1500">
                <a:solidFill>
                  <a:schemeClr val="tx1">
                    <a:tint val="75000"/>
                  </a:schemeClr>
                </a:solidFill>
              </a:defRPr>
            </a:lvl8pPr>
            <a:lvl9pPr marL="3950574" indent="0">
              <a:buNone/>
              <a:defRPr sz="15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3701331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8764"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39322"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06-Mar-19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3413709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18765"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1118765"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76560"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776560"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3DA073B-E22A-4942-B0BE-1D78E1E885C8}" type="datetimeFigureOut">
              <a:rPr lang="en-US" smtClean="0"/>
              <a:pPr/>
              <a:t>06-Mar-19</a:t>
            </a:fld>
            <a:endParaRPr lang="en-US"/>
          </a:p>
        </p:txBody>
      </p:sp>
      <p:sp>
        <p:nvSpPr>
          <p:cNvPr id="9" name="Slide Number Placeholder 8"/>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000784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3DA073B-E22A-4942-B0BE-1D78E1E885C8}" type="datetimeFigureOut">
              <a:rPr lang="en-US" smtClean="0"/>
              <a:pPr/>
              <a:t>06-Mar-19</a:t>
            </a:fld>
            <a:endParaRPr lang="en-US"/>
          </a:p>
        </p:txBody>
      </p:sp>
      <p:sp>
        <p:nvSpPr>
          <p:cNvPr id="5" name="Slide Number Placeholder 4"/>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907158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63DA073B-E22A-4942-B0BE-1D78E1E885C8}" type="datetimeFigureOut">
              <a:rPr lang="en-US" smtClean="0"/>
              <a:pPr/>
              <a:t>06-Mar-19</a:t>
            </a:fld>
            <a:endParaRPr lang="en-US"/>
          </a:p>
        </p:txBody>
      </p:sp>
      <p:sp>
        <p:nvSpPr>
          <p:cNvPr id="4" name="Slide Number Placeholder 3"/>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441531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rmAutofit/>
          </a:bodyPr>
          <a:lstStyle>
            <a:lvl1pPr algn="l">
              <a:defRPr sz="3900" b="1"/>
            </a:lvl1pPr>
          </a:lstStyle>
          <a:p>
            <a:r>
              <a:rPr lang="en-US" smtClean="0"/>
              <a:t>Click to edit Master title style</a:t>
            </a:r>
            <a:endParaRPr/>
          </a:p>
        </p:txBody>
      </p:sp>
      <p:sp>
        <p:nvSpPr>
          <p:cNvPr id="3" name="Content Placeholder 2"/>
          <p:cNvSpPr>
            <a:spLocks noGrp="1"/>
          </p:cNvSpPr>
          <p:nvPr>
            <p:ph idx="1"/>
          </p:nvPr>
        </p:nvSpPr>
        <p:spPr>
          <a:xfrm>
            <a:off x="6160708" y="604520"/>
            <a:ext cx="6162375" cy="621792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solidFill>
                  <a:schemeClr val="tx1">
                    <a:lumMod val="65000"/>
                    <a:lumOff val="35000"/>
                  </a:schemeClr>
                </a:solidFill>
              </a:defRPr>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06-Mar-19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2101711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Autofit/>
          </a:bodyPr>
          <a:lstStyle>
            <a:lvl1pPr algn="l">
              <a:defRPr sz="39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160707" y="604520"/>
            <a:ext cx="6070763" cy="6563360"/>
          </a:xfrm>
          <a:ln w="50800">
            <a:solidFill>
              <a:schemeClr val="tx1">
                <a:lumMod val="65000"/>
                <a:lumOff val="35000"/>
              </a:schemeClr>
            </a:solidFill>
            <a:miter lim="800000"/>
          </a:ln>
        </p:spPr>
        <p:txBody>
          <a:bodyPr>
            <a:normAutofit/>
          </a:bodyPr>
          <a:lstStyle>
            <a:lvl1pPr marL="0" indent="0" algn="ctr">
              <a:buNone/>
              <a:defRPr sz="2600"/>
            </a:lvl1pPr>
            <a:lvl2pPr marL="493822" indent="0">
              <a:buNone/>
              <a:defRPr sz="3000"/>
            </a:lvl2pPr>
            <a:lvl3pPr marL="987643" indent="0">
              <a:buNone/>
              <a:defRPr sz="2600"/>
            </a:lvl3pPr>
            <a:lvl4pPr marL="1481465" indent="0">
              <a:buNone/>
              <a:defRPr sz="2200"/>
            </a:lvl4pPr>
            <a:lvl5pPr marL="1975287" indent="0">
              <a:buNone/>
              <a:defRPr sz="2200"/>
            </a:lvl5pPr>
            <a:lvl6pPr marL="2469109" indent="0">
              <a:buNone/>
              <a:defRPr sz="2200"/>
            </a:lvl6pPr>
            <a:lvl7pPr marL="2962930" indent="0">
              <a:buNone/>
              <a:defRPr sz="2200"/>
            </a:lvl7pPr>
            <a:lvl8pPr marL="3456752" indent="0">
              <a:buNone/>
              <a:defRPr sz="2200"/>
            </a:lvl8pPr>
            <a:lvl9pPr marL="3950574" indent="0">
              <a:buNone/>
              <a:defRPr sz="2200"/>
            </a:lvl9pPr>
          </a:lstStyle>
          <a:p>
            <a:r>
              <a:rPr lang="en-US" smtClean="0"/>
              <a:t>Click icon to add picture</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Tree>
    <p:extLst>
      <p:ext uri="{BB962C8B-B14F-4D97-AF65-F5344CB8AC3E}">
        <p14:creationId xmlns="" xmlns:p14="http://schemas.microsoft.com/office/powerpoint/2010/main" val="1419608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764" y="604520"/>
            <a:ext cx="9123517" cy="1209040"/>
          </a:xfrm>
          <a:prstGeom prst="rect">
            <a:avLst/>
          </a:prstGeom>
        </p:spPr>
        <p:txBody>
          <a:bodyPr vert="horz" lIns="98764" tIns="49382" rIns="98764" bIns="49382"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18764" y="2072640"/>
            <a:ext cx="9123517" cy="4749800"/>
          </a:xfrm>
          <a:prstGeom prst="rect">
            <a:avLst/>
          </a:prstGeom>
        </p:spPr>
        <p:txBody>
          <a:bodyPr vert="horz" lIns="98764" tIns="49382" rIns="98764" bIns="493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18765" y="6975970"/>
            <a:ext cx="5937288" cy="309456"/>
          </a:xfrm>
          <a:prstGeom prst="rect">
            <a:avLst/>
          </a:prstGeom>
        </p:spPr>
        <p:txBody>
          <a:bodyPr vert="horz" lIns="98764" tIns="49382" rIns="98764" bIns="49382" rtlCol="0" anchor="ctr"/>
          <a:lstStyle>
            <a:lvl1pPr algn="l">
              <a:defRPr sz="1300">
                <a:solidFill>
                  <a:schemeClr val="tx1">
                    <a:lumMod val="65000"/>
                    <a:lumOff val="35000"/>
                  </a:schemeClr>
                </a:solidFill>
              </a:defRPr>
            </a:lvl1pPr>
          </a:lstStyle>
          <a:p>
            <a:endParaRPr lang="en-US"/>
          </a:p>
        </p:txBody>
      </p:sp>
      <p:sp>
        <p:nvSpPr>
          <p:cNvPr id="4" name="Date Placeholder 3"/>
          <p:cNvSpPr>
            <a:spLocks noGrp="1"/>
          </p:cNvSpPr>
          <p:nvPr>
            <p:ph type="dt" sz="half" idx="2"/>
          </p:nvPr>
        </p:nvSpPr>
        <p:spPr>
          <a:xfrm>
            <a:off x="7281139" y="6975970"/>
            <a:ext cx="144055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63DA073B-E22A-4942-B0BE-1D78E1E885C8}" type="datetimeFigureOut">
              <a:rPr lang="en-US" smtClean="0"/>
              <a:pPr/>
              <a:t>06-Mar-19</a:t>
            </a:fld>
            <a:endParaRPr lang="en-US"/>
          </a:p>
        </p:txBody>
      </p:sp>
      <p:sp>
        <p:nvSpPr>
          <p:cNvPr id="6" name="Slide Number Placeholder 5"/>
          <p:cNvSpPr>
            <a:spLocks noGrp="1"/>
          </p:cNvSpPr>
          <p:nvPr>
            <p:ph type="sldNum" sz="quarter" idx="4"/>
          </p:nvPr>
        </p:nvSpPr>
        <p:spPr>
          <a:xfrm>
            <a:off x="8961787" y="6975970"/>
            <a:ext cx="128049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2E5ACF5C-3ABD-4AC5-864B-26EE5C55E94B}" type="slidenum">
              <a:rPr lang="en-US" smtClean="0"/>
              <a:pPr/>
              <a:t>‹#›</a:t>
            </a:fld>
            <a:endParaRPr lang="en-US"/>
          </a:p>
        </p:txBody>
      </p:sp>
    </p:spTree>
    <p:extLst>
      <p:ext uri="{BB962C8B-B14F-4D97-AF65-F5344CB8AC3E}">
        <p14:creationId xmlns=""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87643" rtl="0" eaLnBrk="1" latinLnBrk="0" hangingPunct="1">
        <a:lnSpc>
          <a:spcPct val="80000"/>
        </a:lnSpc>
        <a:spcBef>
          <a:spcPct val="0"/>
        </a:spcBef>
        <a:buNone/>
        <a:defRPr sz="3900" b="1" kern="1200">
          <a:solidFill>
            <a:schemeClr val="accent1">
              <a:lumMod val="75000"/>
            </a:schemeClr>
          </a:solidFill>
          <a:latin typeface="+mj-lt"/>
          <a:ea typeface="+mj-ea"/>
          <a:cs typeface="+mj-cs"/>
        </a:defRPr>
      </a:lvl1pPr>
    </p:titleStyle>
    <p:bodyStyle>
      <a:lvl1pPr marL="296293" indent="-246911" algn="l" defTabSz="987643" rtl="0" eaLnBrk="1" latinLnBrk="0" hangingPunct="1">
        <a:lnSpc>
          <a:spcPct val="90000"/>
        </a:lnSpc>
        <a:spcBef>
          <a:spcPts val="1944"/>
        </a:spcBef>
        <a:buClr>
          <a:schemeClr val="tx1">
            <a:lumMod val="65000"/>
            <a:lumOff val="35000"/>
          </a:schemeClr>
        </a:buClr>
        <a:buSzPct val="80000"/>
        <a:buFont typeface="Arial" pitchFamily="34" charset="0"/>
        <a:buChar char="•"/>
        <a:defRPr sz="2200" kern="1200">
          <a:solidFill>
            <a:schemeClr val="tx1">
              <a:lumMod val="65000"/>
              <a:lumOff val="35000"/>
            </a:schemeClr>
          </a:solidFill>
          <a:latin typeface="+mn-lt"/>
          <a:ea typeface="+mn-ea"/>
          <a:cs typeface="+mn-cs"/>
        </a:defRPr>
      </a:lvl1pPr>
      <a:lvl2pPr marL="641968" indent="-246911" algn="l" defTabSz="987643" rtl="0" eaLnBrk="1" latinLnBrk="0" hangingPunct="1">
        <a:lnSpc>
          <a:spcPct val="90000"/>
        </a:lnSpc>
        <a:spcBef>
          <a:spcPts val="1080"/>
        </a:spcBef>
        <a:buClr>
          <a:schemeClr val="tx1">
            <a:lumMod val="65000"/>
            <a:lumOff val="35000"/>
          </a:schemeClr>
        </a:buClr>
        <a:buSzPct val="80000"/>
        <a:buFont typeface="Arial" pitchFamily="34" charset="0"/>
        <a:buChar char="•"/>
        <a:defRPr sz="1900" kern="1200">
          <a:solidFill>
            <a:schemeClr val="tx1">
              <a:lumMod val="65000"/>
              <a:lumOff val="35000"/>
            </a:schemeClr>
          </a:solidFill>
          <a:latin typeface="+mn-lt"/>
          <a:ea typeface="+mn-ea"/>
          <a:cs typeface="+mn-cs"/>
        </a:defRPr>
      </a:lvl2pPr>
      <a:lvl3pPr marL="839497"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700" kern="1200">
          <a:solidFill>
            <a:schemeClr val="tx1">
              <a:lumMod val="65000"/>
              <a:lumOff val="35000"/>
            </a:schemeClr>
          </a:solidFill>
          <a:latin typeface="+mn-lt"/>
          <a:ea typeface="+mn-ea"/>
          <a:cs typeface="+mn-cs"/>
        </a:defRPr>
      </a:lvl3pPr>
      <a:lvl4pPr marL="1037026"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4pPr>
      <a:lvl5pPr marL="1185172" indent="-148147"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5pPr>
      <a:lvl6pPr marL="1333319"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6pPr>
      <a:lvl7pPr marL="1481465"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7pPr>
      <a:lvl8pPr marL="1629612"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8pPr>
      <a:lvl9pPr marL="1777758"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9pPr>
    </p:bodyStyle>
    <p:otherStyle>
      <a:defPPr>
        <a:defRPr/>
      </a:defPPr>
      <a:lvl1pPr marL="0" algn="l" defTabSz="987643" rtl="0" eaLnBrk="1" latinLnBrk="0" hangingPunct="1">
        <a:defRPr sz="1900" kern="1200">
          <a:solidFill>
            <a:schemeClr val="tx1"/>
          </a:solidFill>
          <a:latin typeface="+mn-lt"/>
          <a:ea typeface="+mn-ea"/>
          <a:cs typeface="+mn-cs"/>
        </a:defRPr>
      </a:lvl1pPr>
      <a:lvl2pPr marL="493822" algn="l" defTabSz="987643" rtl="0" eaLnBrk="1" latinLnBrk="0" hangingPunct="1">
        <a:defRPr sz="1900" kern="1200">
          <a:solidFill>
            <a:schemeClr val="tx1"/>
          </a:solidFill>
          <a:latin typeface="+mn-lt"/>
          <a:ea typeface="+mn-ea"/>
          <a:cs typeface="+mn-cs"/>
        </a:defRPr>
      </a:lvl2pPr>
      <a:lvl3pPr marL="987643" algn="l" defTabSz="987643" rtl="0" eaLnBrk="1" latinLnBrk="0" hangingPunct="1">
        <a:defRPr sz="1900" kern="1200">
          <a:solidFill>
            <a:schemeClr val="tx1"/>
          </a:solidFill>
          <a:latin typeface="+mn-lt"/>
          <a:ea typeface="+mn-ea"/>
          <a:cs typeface="+mn-cs"/>
        </a:defRPr>
      </a:lvl3pPr>
      <a:lvl4pPr marL="1481465" algn="l" defTabSz="987643" rtl="0" eaLnBrk="1" latinLnBrk="0" hangingPunct="1">
        <a:defRPr sz="1900" kern="1200">
          <a:solidFill>
            <a:schemeClr val="tx1"/>
          </a:solidFill>
          <a:latin typeface="+mn-lt"/>
          <a:ea typeface="+mn-ea"/>
          <a:cs typeface="+mn-cs"/>
        </a:defRPr>
      </a:lvl4pPr>
      <a:lvl5pPr marL="1975287" algn="l" defTabSz="987643" rtl="0" eaLnBrk="1" latinLnBrk="0" hangingPunct="1">
        <a:defRPr sz="1900" kern="1200">
          <a:solidFill>
            <a:schemeClr val="tx1"/>
          </a:solidFill>
          <a:latin typeface="+mn-lt"/>
          <a:ea typeface="+mn-ea"/>
          <a:cs typeface="+mn-cs"/>
        </a:defRPr>
      </a:lvl5pPr>
      <a:lvl6pPr marL="2469109" algn="l" defTabSz="987643" rtl="0" eaLnBrk="1" latinLnBrk="0" hangingPunct="1">
        <a:defRPr sz="1900" kern="1200">
          <a:solidFill>
            <a:schemeClr val="tx1"/>
          </a:solidFill>
          <a:latin typeface="+mn-lt"/>
          <a:ea typeface="+mn-ea"/>
          <a:cs typeface="+mn-cs"/>
        </a:defRPr>
      </a:lvl6pPr>
      <a:lvl7pPr marL="2962930" algn="l" defTabSz="987643" rtl="0" eaLnBrk="1" latinLnBrk="0" hangingPunct="1">
        <a:defRPr sz="1900" kern="1200">
          <a:solidFill>
            <a:schemeClr val="tx1"/>
          </a:solidFill>
          <a:latin typeface="+mn-lt"/>
          <a:ea typeface="+mn-ea"/>
          <a:cs typeface="+mn-cs"/>
        </a:defRPr>
      </a:lvl7pPr>
      <a:lvl8pPr marL="3456752" algn="l" defTabSz="987643" rtl="0" eaLnBrk="1" latinLnBrk="0" hangingPunct="1">
        <a:defRPr sz="1900" kern="1200">
          <a:solidFill>
            <a:schemeClr val="tx1"/>
          </a:solidFill>
          <a:latin typeface="+mn-lt"/>
          <a:ea typeface="+mn-ea"/>
          <a:cs typeface="+mn-cs"/>
        </a:defRPr>
      </a:lvl8pPr>
      <a:lvl9pPr marL="3950574" algn="l" defTabSz="987643" rtl="0" eaLnBrk="1" latinLnBrk="0" hangingPunct="1">
        <a:defRPr sz="19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2552" y="-4738"/>
            <a:ext cx="12789050" cy="7767319"/>
          </a:xfrm>
          <a:prstGeom prst="frame">
            <a:avLst>
              <a:gd name="adj1" fmla="val 2886"/>
            </a:avLst>
          </a:prstGeom>
          <a:solidFill>
            <a:srgbClr val="00B050"/>
          </a:solidFill>
          <a:ln w="28575">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5" name="Picture 4" descr="imagesw3r.jpg"/>
          <p:cNvPicPr>
            <a:picLocks noChangeAspect="1"/>
          </p:cNvPicPr>
          <p:nvPr/>
        </p:nvPicPr>
        <p:blipFill>
          <a:blip r:embed="rId2" cstate="print"/>
          <a:stretch>
            <a:fillRect/>
          </a:stretch>
        </p:blipFill>
        <p:spPr>
          <a:xfrm>
            <a:off x="838200" y="1295400"/>
            <a:ext cx="10439400" cy="4727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2057400" y="5867400"/>
            <a:ext cx="10363200" cy="14729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ct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মাল্টিমিডিয়া</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ক্লাসে</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sgu90.jpg"/>
          <p:cNvPicPr>
            <a:picLocks noChangeAspect="1"/>
          </p:cNvPicPr>
          <p:nvPr/>
        </p:nvPicPr>
        <p:blipFill>
          <a:blip r:embed="rId2" cstate="print"/>
          <a:stretch>
            <a:fillRect/>
          </a:stretch>
        </p:blipFill>
        <p:spPr>
          <a:xfrm>
            <a:off x="1280160" y="1295400"/>
            <a:ext cx="5539243" cy="3195320"/>
          </a:xfrm>
          <a:prstGeom prst="rect">
            <a:avLst/>
          </a:prstGeom>
          <a:ln>
            <a:solidFill>
              <a:schemeClr val="tx1"/>
            </a:solidFill>
          </a:ln>
        </p:spPr>
      </p:pic>
      <p:sp>
        <p:nvSpPr>
          <p:cNvPr id="33" name="Rectangle 32"/>
          <p:cNvSpPr/>
          <p:nvPr/>
        </p:nvSpPr>
        <p:spPr>
          <a:xfrm>
            <a:off x="2560320" y="4658380"/>
            <a:ext cx="2880360" cy="595766"/>
          </a:xfrm>
          <a:prstGeom prst="rect">
            <a:avLst/>
          </a:prstGeom>
          <a:ln w="12700">
            <a:noFill/>
          </a:ln>
        </p:spPr>
        <p:txBody>
          <a:bodyPr wrap="square" lIns="117564" tIns="58782" rIns="117564" bIns="58782">
            <a:spAutoFit/>
          </a:bodyPr>
          <a:lstStyle/>
          <a:p>
            <a:pPr lvl="0" algn="ctr"/>
            <a:r>
              <a:rPr lang="bn-BD" sz="3100" b="1" dirty="0" smtClean="0">
                <a:solidFill>
                  <a:prstClr val="black"/>
                </a:solidFill>
                <a:latin typeface="NikoshBAN" pitchFamily="2" charset="0"/>
                <a:cs typeface="NikoshBAN" pitchFamily="2" charset="0"/>
              </a:rPr>
              <a:t>ব্যাংক গ্রাহকের অছি</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533400" y="5548428"/>
            <a:ext cx="11734800" cy="1780706"/>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ব্যাংক অনেক সময় তাদের গ্রাহকের সম্পত্তি যথাঃ স্বর্ণালংকার, দলিলপত্র ইত্যাদি সংরক্ষণের মাধ্যমে তাদের অছি হিসাবে কাজ করে থাকে। এটি একটি আইনগত সম্পর্ক।</a:t>
            </a:r>
          </a:p>
        </p:txBody>
      </p:sp>
      <p:pic>
        <p:nvPicPr>
          <p:cNvPr id="24" name="Picture 23" descr="images (33).jpg"/>
          <p:cNvPicPr>
            <a:picLocks noChangeAspect="1"/>
          </p:cNvPicPr>
          <p:nvPr/>
        </p:nvPicPr>
        <p:blipFill>
          <a:blip r:embed="rId3" cstate="print"/>
          <a:stretch>
            <a:fillRect/>
          </a:stretch>
        </p:blipFill>
        <p:spPr>
          <a:xfrm>
            <a:off x="7040880" y="1295400"/>
            <a:ext cx="4373880" cy="1989457"/>
          </a:xfrm>
          <a:prstGeom prst="rect">
            <a:avLst/>
          </a:prstGeom>
          <a:ln>
            <a:solidFill>
              <a:schemeClr val="accent1"/>
            </a:solidFill>
          </a:ln>
        </p:spPr>
      </p:pic>
      <p:pic>
        <p:nvPicPr>
          <p:cNvPr id="25" name="Picture 24" descr="images (53).jpg"/>
          <p:cNvPicPr>
            <a:picLocks noChangeAspect="1"/>
          </p:cNvPicPr>
          <p:nvPr/>
        </p:nvPicPr>
        <p:blipFill>
          <a:blip r:embed="rId4" cstate="print"/>
          <a:stretch>
            <a:fillRect/>
          </a:stretch>
        </p:blipFill>
        <p:spPr>
          <a:xfrm>
            <a:off x="7078022" y="3335656"/>
            <a:ext cx="4336738" cy="1845945"/>
          </a:xfrm>
          <a:prstGeom prst="rect">
            <a:avLst/>
          </a:prstGeom>
          <a:ln>
            <a:solidFill>
              <a:schemeClr val="accent1"/>
            </a:solidFill>
          </a:ln>
        </p:spPr>
      </p:pic>
      <p:sp>
        <p:nvSpPr>
          <p:cNvPr id="8" name="Frame 7"/>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1000"/>
                                        <p:tgtEl>
                                          <p:spTgt spid="2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10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2x.jpg"/>
          <p:cNvPicPr>
            <a:picLocks noChangeAspect="1"/>
          </p:cNvPicPr>
          <p:nvPr/>
        </p:nvPicPr>
        <p:blipFill>
          <a:blip r:embed="rId2" cstate="print"/>
          <a:stretch>
            <a:fillRect/>
          </a:stretch>
        </p:blipFill>
        <p:spPr>
          <a:xfrm>
            <a:off x="1066800" y="1295401"/>
            <a:ext cx="4907280" cy="2119135"/>
          </a:xfrm>
          <a:prstGeom prst="rect">
            <a:avLst/>
          </a:prstGeom>
          <a:ln>
            <a:solidFill>
              <a:schemeClr val="tx1"/>
            </a:solidFill>
          </a:ln>
        </p:spPr>
      </p:pic>
      <p:sp>
        <p:nvSpPr>
          <p:cNvPr id="23" name="Rectangle 22"/>
          <p:cNvSpPr/>
          <p:nvPr/>
        </p:nvSpPr>
        <p:spPr>
          <a:xfrm>
            <a:off x="1173480" y="3454401"/>
            <a:ext cx="4480560" cy="595766"/>
          </a:xfrm>
          <a:prstGeom prst="rect">
            <a:avLst/>
          </a:prstGeom>
          <a:ln w="12700">
            <a:noFill/>
          </a:ln>
        </p:spPr>
        <p:txBody>
          <a:bodyPr wrap="square" lIns="117564" tIns="58782" rIns="117564" bIns="58782">
            <a:spAutoFit/>
          </a:bodyPr>
          <a:lstStyle/>
          <a:p>
            <a:pPr lvl="0" algn="ctr"/>
            <a:r>
              <a:rPr lang="bn-BD" sz="3100" b="1" dirty="0" smtClean="0">
                <a:latin typeface="NikoshBAN" pitchFamily="2" charset="0"/>
                <a:cs typeface="NikoshBAN" pitchFamily="2" charset="0"/>
              </a:rPr>
              <a:t>বন্ধক দাতা বন্ধক গ্রহিতা সম্পর্ক </a:t>
            </a:r>
            <a:endParaRPr lang="bn-BD" sz="3100" b="1" dirty="0" smtClean="0">
              <a:solidFill>
                <a:prstClr val="black"/>
              </a:solidFill>
              <a:latin typeface="NikoshBAN" pitchFamily="2" charset="0"/>
              <a:cs typeface="NikoshBAN" pitchFamily="2" charset="0"/>
            </a:endParaRP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838200" y="6226084"/>
            <a:ext cx="11201400" cy="1226708"/>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গ্রাহকের সম্পত্তির বিপরীতে ব্যাংক বিভিন্ন প্রকার বন্ধকি ঋণ দিয়ে থাকে। এভাবে বন্ধক দাতা-গ্রহীতা সম্পর্কের সৃষ্টি হয়।</a:t>
            </a:r>
          </a:p>
        </p:txBody>
      </p:sp>
      <p:pic>
        <p:nvPicPr>
          <p:cNvPr id="26" name="Picture 25" descr="images (41).jpg"/>
          <p:cNvPicPr>
            <a:picLocks noChangeAspect="1"/>
          </p:cNvPicPr>
          <p:nvPr/>
        </p:nvPicPr>
        <p:blipFill>
          <a:blip r:embed="rId3" cstate="print"/>
          <a:stretch>
            <a:fillRect/>
          </a:stretch>
        </p:blipFill>
        <p:spPr>
          <a:xfrm>
            <a:off x="6614160" y="1295400"/>
            <a:ext cx="4681587" cy="2245360"/>
          </a:xfrm>
          <a:prstGeom prst="rect">
            <a:avLst/>
          </a:prstGeom>
          <a:ln>
            <a:solidFill>
              <a:schemeClr val="accent1"/>
            </a:solidFill>
          </a:ln>
        </p:spPr>
      </p:pic>
      <p:pic>
        <p:nvPicPr>
          <p:cNvPr id="32" name="Picture 31" descr="imagesdg7.jpg"/>
          <p:cNvPicPr>
            <a:picLocks noChangeAspect="1"/>
          </p:cNvPicPr>
          <p:nvPr/>
        </p:nvPicPr>
        <p:blipFill>
          <a:blip r:embed="rId4" cstate="print"/>
          <a:stretch>
            <a:fillRect/>
          </a:stretch>
        </p:blipFill>
        <p:spPr>
          <a:xfrm>
            <a:off x="6614160" y="3627120"/>
            <a:ext cx="4693920" cy="2245360"/>
          </a:xfrm>
          <a:prstGeom prst="rect">
            <a:avLst/>
          </a:prstGeom>
          <a:ln>
            <a:solidFill>
              <a:schemeClr val="accent1"/>
            </a:solidFill>
          </a:ln>
        </p:spPr>
      </p:pic>
      <p:pic>
        <p:nvPicPr>
          <p:cNvPr id="13" name="Picture 12" descr="imagescde4.jpg"/>
          <p:cNvPicPr>
            <a:picLocks noChangeAspect="1"/>
          </p:cNvPicPr>
          <p:nvPr/>
        </p:nvPicPr>
        <p:blipFill>
          <a:blip r:embed="rId5" cstate="print"/>
          <a:stretch>
            <a:fillRect/>
          </a:stretch>
        </p:blipFill>
        <p:spPr>
          <a:xfrm>
            <a:off x="1066799" y="3886200"/>
            <a:ext cx="4800601" cy="1986280"/>
          </a:xfrm>
          <a:prstGeom prst="rect">
            <a:avLst/>
          </a:prstGeom>
        </p:spPr>
      </p:pic>
      <p:sp>
        <p:nvSpPr>
          <p:cNvPr id="9" name="Frame 8"/>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edge">
                                      <p:cBhvr>
                                        <p:cTn id="10" dur="1000"/>
                                        <p:tgtEl>
                                          <p:spTgt spid="2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1000"/>
                                        <p:tgtEl>
                                          <p:spTgt spid="2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04800" y="5715000"/>
            <a:ext cx="3962400" cy="672710"/>
          </a:xfrm>
          <a:prstGeom prst="rect">
            <a:avLst/>
          </a:prstGeom>
          <a:ln w="12700">
            <a:noFill/>
          </a:ln>
        </p:spPr>
        <p:txBody>
          <a:bodyPr wrap="square" lIns="117564" tIns="58782" rIns="117564" bIns="58782">
            <a:spAutoFit/>
          </a:bodyPr>
          <a:lstStyle/>
          <a:p>
            <a:pPr lvl="0" algn="ctr"/>
            <a:r>
              <a:rPr lang="bn-BD" sz="3600" b="1" dirty="0" smtClean="0">
                <a:solidFill>
                  <a:srgbClr val="002060"/>
                </a:solidFill>
                <a:latin typeface="NikoshBAN" pitchFamily="2" charset="0"/>
                <a:cs typeface="NikoshBAN" pitchFamily="2" charset="0"/>
              </a:rPr>
              <a:t>ব্যাংক গ্রাহকের প্রতিনিধি</a:t>
            </a:r>
          </a:p>
        </p:txBody>
      </p:sp>
      <p:pic>
        <p:nvPicPr>
          <p:cNvPr id="22" name="Picture 21" descr="article-1350709-00D2AF641000044C-421_634x457.jpg"/>
          <p:cNvPicPr>
            <a:picLocks noChangeAspect="1"/>
          </p:cNvPicPr>
          <p:nvPr/>
        </p:nvPicPr>
        <p:blipFill>
          <a:blip r:embed="rId2" cstate="print"/>
          <a:stretch>
            <a:fillRect/>
          </a:stretch>
        </p:blipFill>
        <p:spPr>
          <a:xfrm>
            <a:off x="1084580" y="1151467"/>
            <a:ext cx="5102860" cy="2497310"/>
          </a:xfrm>
          <a:prstGeom prst="rect">
            <a:avLst/>
          </a:prstGeom>
          <a:ln>
            <a:noFill/>
          </a:ln>
          <a:effectLst>
            <a:softEdge rad="112500"/>
          </a:effectLst>
        </p:spPr>
      </p:pic>
      <p:pic>
        <p:nvPicPr>
          <p:cNvPr id="24" name="Picture 23" descr="imagesvhu9.jpg"/>
          <p:cNvPicPr>
            <a:picLocks noChangeAspect="1"/>
          </p:cNvPicPr>
          <p:nvPr/>
        </p:nvPicPr>
        <p:blipFill>
          <a:blip r:embed="rId3" cstate="print"/>
          <a:stretch>
            <a:fillRect/>
          </a:stretch>
        </p:blipFill>
        <p:spPr>
          <a:xfrm>
            <a:off x="914400" y="3581400"/>
            <a:ext cx="5116537" cy="2133600"/>
          </a:xfrm>
          <a:prstGeom prst="rect">
            <a:avLst/>
          </a:prstGeom>
          <a:ln>
            <a:noFill/>
          </a:ln>
          <a:effectLst>
            <a:softEdge rad="112500"/>
          </a:effectLst>
        </p:spPr>
      </p:pic>
      <p:sp>
        <p:nvSpPr>
          <p:cNvPr id="28" name="Rectangle 27"/>
          <p:cNvSpPr/>
          <p:nvPr/>
        </p:nvSpPr>
        <p:spPr>
          <a:xfrm>
            <a:off x="304800" y="6324600"/>
            <a:ext cx="12115800" cy="1226708"/>
          </a:xfrm>
          <a:prstGeom prst="rect">
            <a:avLst/>
          </a:prstGeom>
          <a:ln w="12700">
            <a:noFill/>
          </a:ln>
        </p:spPr>
        <p:txBody>
          <a:bodyPr wrap="square" lIns="117564" tIns="58782" rIns="117564" bIns="58782">
            <a:spAutoFit/>
          </a:bodyPr>
          <a:lstStyle/>
          <a:p>
            <a:pPr lvl="0" algn="just"/>
            <a:r>
              <a:rPr lang="bn-BD" sz="3600" b="1" dirty="0" smtClean="0">
                <a:effectLst>
                  <a:outerShdw blurRad="38100" dist="38100" dir="2700000" algn="tl">
                    <a:srgbClr val="000000">
                      <a:alpha val="43137"/>
                    </a:srgbClr>
                  </a:outerShdw>
                </a:effectLst>
                <a:latin typeface="NikoshBAN" pitchFamily="2" charset="0"/>
                <a:cs typeface="NikoshBAN" pitchFamily="2" charset="0"/>
              </a:rPr>
              <a:t>গ্রাহকের পক্ষে দেনা পরিশোধ ও পাওণা আদায়ের মাধ্যমে ব্যাংক গ্রাহকের প্রতিনিধি হিসাবে কাজ করে।</a:t>
            </a:r>
          </a:p>
        </p:txBody>
      </p:sp>
      <p:pic>
        <p:nvPicPr>
          <p:cNvPr id="12" name="Picture 11" descr="images (53).jpg"/>
          <p:cNvPicPr>
            <a:picLocks noChangeAspect="1"/>
          </p:cNvPicPr>
          <p:nvPr/>
        </p:nvPicPr>
        <p:blipFill>
          <a:blip r:embed="rId4" cstate="print"/>
          <a:stretch>
            <a:fillRect/>
          </a:stretch>
        </p:blipFill>
        <p:spPr>
          <a:xfrm>
            <a:off x="6400800" y="1144338"/>
            <a:ext cx="5120640" cy="2504440"/>
          </a:xfrm>
          <a:prstGeom prst="rect">
            <a:avLst/>
          </a:prstGeom>
          <a:ln>
            <a:noFill/>
          </a:ln>
          <a:effectLst>
            <a:softEdge rad="112500"/>
          </a:effectLst>
        </p:spPr>
      </p:pic>
      <p:pic>
        <p:nvPicPr>
          <p:cNvPr id="13" name="Picture 12" descr="images (30).jpg"/>
          <p:cNvPicPr>
            <a:picLocks noChangeAspect="1"/>
          </p:cNvPicPr>
          <p:nvPr/>
        </p:nvPicPr>
        <p:blipFill>
          <a:blip r:embed="rId5" cstate="print"/>
          <a:stretch>
            <a:fillRect/>
          </a:stretch>
        </p:blipFill>
        <p:spPr>
          <a:xfrm>
            <a:off x="6400800" y="3735138"/>
            <a:ext cx="5120640" cy="2208462"/>
          </a:xfrm>
          <a:prstGeom prst="rect">
            <a:avLst/>
          </a:prstGeom>
          <a:ln>
            <a:noFill/>
          </a:ln>
          <a:effectLst>
            <a:softEdge rad="112500"/>
          </a:effectLst>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10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cTn>
                              </p:par>
                              <p:par>
                                <p:cTn id="11" presetID="2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1000"/>
                                        <p:tgtEl>
                                          <p:spTgt spid="13"/>
                                        </p:tgtEl>
                                      </p:cBhvr>
                                    </p:animEffect>
                                  </p:childTnLst>
                                </p:cTn>
                              </p:par>
                              <p:par>
                                <p:cTn id="14" presetID="2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1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38200" y="5791200"/>
            <a:ext cx="11506200" cy="949709"/>
          </a:xfrm>
          <a:prstGeom prst="rect">
            <a:avLst/>
          </a:prstGeom>
          <a:ln w="12700">
            <a:noFill/>
          </a:ln>
        </p:spPr>
        <p:txBody>
          <a:bodyPr wrap="square" lIns="117564" tIns="58782" rIns="117564" bIns="58782">
            <a:spAutoFit/>
          </a:bodyPr>
          <a:lstStyle/>
          <a:p>
            <a:pPr lvl="0" algn="ctr"/>
            <a:r>
              <a:rPr lang="bn-BD" sz="54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গুলো</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লিখ</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endPar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Rectangle 9"/>
          <p:cNvSpPr/>
          <p:nvPr/>
        </p:nvSpPr>
        <p:spPr>
          <a:xfrm>
            <a:off x="304800" y="304800"/>
            <a:ext cx="6934200" cy="1472929"/>
          </a:xfrm>
          <a:prstGeom prst="rect">
            <a:avLst/>
          </a:prstGeom>
          <a:ln w="12700">
            <a:noFill/>
          </a:ln>
        </p:spPr>
        <p:txBody>
          <a:bodyPr wrap="square" lIns="117564" tIns="58782" rIns="117564" bIns="58782">
            <a:spAutoFit/>
          </a:bodyPr>
          <a:lstStyle/>
          <a:p>
            <a:pPr lvl="0" algn="ct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bn-BD"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8914" name="Picture 2" descr="C:\Users\Roney\Desktop\UPLOAD CONTENT\download (1).jpg"/>
          <p:cNvPicPr>
            <a:picLocks noChangeAspect="1" noChangeArrowheads="1"/>
          </p:cNvPicPr>
          <p:nvPr/>
        </p:nvPicPr>
        <p:blipFill>
          <a:blip r:embed="rId2" cstate="print"/>
          <a:srcRect/>
          <a:stretch>
            <a:fillRect/>
          </a:stretch>
        </p:blipFill>
        <p:spPr bwMode="auto">
          <a:xfrm>
            <a:off x="4800600" y="1371600"/>
            <a:ext cx="3657600" cy="354530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60720" y="3972561"/>
            <a:ext cx="1386840" cy="1226708"/>
          </a:xfrm>
          <a:prstGeom prst="rect">
            <a:avLst/>
          </a:prstGeom>
          <a:ln w="12700">
            <a:noFill/>
          </a:ln>
        </p:spPr>
        <p:txBody>
          <a:bodyPr wrap="square" lIns="117564" tIns="58782" rIns="117564" bIns="58782">
            <a:spAutoFit/>
          </a:bodyPr>
          <a:lstStyle/>
          <a:p>
            <a:pPr lvl="0" algn="ctr"/>
            <a:r>
              <a:rPr lang="bn-BD" sz="3600" dirty="0" smtClean="0">
                <a:latin typeface="NikoshBAN" pitchFamily="2" charset="0"/>
                <a:cs typeface="NikoshBAN" pitchFamily="2" charset="0"/>
              </a:rPr>
              <a:t>অর্থ </a:t>
            </a:r>
          </a:p>
          <a:p>
            <a:pPr lvl="0" algn="ctr"/>
            <a:r>
              <a:rPr lang="bn-BD" sz="3600" dirty="0" smtClean="0">
                <a:latin typeface="NikoshBAN" pitchFamily="2" charset="0"/>
                <a:cs typeface="NikoshBAN" pitchFamily="2" charset="0"/>
              </a:rPr>
              <a:t>ফেরত</a:t>
            </a:r>
            <a:endParaRPr lang="bn-BD" sz="3600" dirty="0" smtClean="0">
              <a:solidFill>
                <a:prstClr val="black"/>
              </a:solidFill>
              <a:latin typeface="NikoshBAN" pitchFamily="2" charset="0"/>
              <a:cs typeface="NikoshBAN" pitchFamily="2" charset="0"/>
            </a:endParaRPr>
          </a:p>
        </p:txBody>
      </p:sp>
      <p:sp>
        <p:nvSpPr>
          <p:cNvPr id="35" name="Rectangle 34"/>
          <p:cNvSpPr/>
          <p:nvPr/>
        </p:nvSpPr>
        <p:spPr>
          <a:xfrm>
            <a:off x="2880360" y="303812"/>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609600" y="5699761"/>
            <a:ext cx="117348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অর্থ ফেরতঃ </a:t>
            </a:r>
            <a:r>
              <a:rPr lang="bn-BD" sz="3600" b="1" dirty="0" smtClean="0">
                <a:latin typeface="NikoshBAN" pitchFamily="2" charset="0"/>
                <a:cs typeface="NikoshBAN" pitchFamily="2" charset="0"/>
              </a:rPr>
              <a:t>সাধারণভাবে ব্যাংক গ্রাহকের টাকা চাহিবামাত্র  ফেরত দিতে বাধ্য থাকে। চলতি ও সঞ্চয়ী হিসাবে টাকা জমা থাকা সাপেক্ষে যথাযথ প্রক্রিয়া সম্পাদন করে বা বিধিবিধান মেনে টাকা তুলতে হয়। </a:t>
            </a:r>
            <a:endParaRPr lang="bn-BD" sz="3600" b="1" dirty="0" smtClean="0">
              <a:solidFill>
                <a:prstClr val="black"/>
              </a:solidFill>
              <a:latin typeface="NikoshBAN" pitchFamily="2" charset="0"/>
              <a:cs typeface="NikoshBAN" pitchFamily="2" charset="0"/>
            </a:endParaRPr>
          </a:p>
        </p:txBody>
      </p:sp>
      <p:pic>
        <p:nvPicPr>
          <p:cNvPr id="12" name="Picture 11" descr="images1z2.jpg"/>
          <p:cNvPicPr>
            <a:picLocks noChangeAspect="1"/>
          </p:cNvPicPr>
          <p:nvPr/>
        </p:nvPicPr>
        <p:blipFill>
          <a:blip r:embed="rId2" cstate="print"/>
          <a:stretch>
            <a:fillRect/>
          </a:stretch>
        </p:blipFill>
        <p:spPr>
          <a:xfrm>
            <a:off x="7040880" y="1036320"/>
            <a:ext cx="4800600" cy="2504440"/>
          </a:xfrm>
          <a:prstGeom prst="rect">
            <a:avLst/>
          </a:prstGeom>
          <a:ln>
            <a:solidFill>
              <a:schemeClr val="tx1"/>
            </a:solidFill>
          </a:ln>
        </p:spPr>
      </p:pic>
      <p:pic>
        <p:nvPicPr>
          <p:cNvPr id="13" name="Picture 12" descr="images (100).jpg"/>
          <p:cNvPicPr>
            <a:picLocks noChangeAspect="1"/>
          </p:cNvPicPr>
          <p:nvPr/>
        </p:nvPicPr>
        <p:blipFill>
          <a:blip r:embed="rId3" cstate="print"/>
          <a:stretch>
            <a:fillRect/>
          </a:stretch>
        </p:blipFill>
        <p:spPr>
          <a:xfrm>
            <a:off x="7040880" y="3627120"/>
            <a:ext cx="4800600" cy="1986280"/>
          </a:xfrm>
          <a:prstGeom prst="rect">
            <a:avLst/>
          </a:prstGeom>
          <a:ln>
            <a:solidFill>
              <a:schemeClr val="tx1"/>
            </a:solidFill>
          </a:ln>
        </p:spPr>
      </p:pic>
      <p:pic>
        <p:nvPicPr>
          <p:cNvPr id="14" name="Picture 13" descr="images6y.jpg"/>
          <p:cNvPicPr>
            <a:picLocks noChangeAspect="1"/>
          </p:cNvPicPr>
          <p:nvPr/>
        </p:nvPicPr>
        <p:blipFill>
          <a:blip r:embed="rId4" cstate="print"/>
          <a:stretch>
            <a:fillRect/>
          </a:stretch>
        </p:blipFill>
        <p:spPr>
          <a:xfrm>
            <a:off x="1493522" y="3627121"/>
            <a:ext cx="4373879" cy="2018504"/>
          </a:xfrm>
          <a:prstGeom prst="rect">
            <a:avLst/>
          </a:prstGeom>
          <a:ln>
            <a:solidFill>
              <a:schemeClr val="accent1"/>
            </a:solidFill>
          </a:ln>
        </p:spPr>
      </p:pic>
      <p:pic>
        <p:nvPicPr>
          <p:cNvPr id="15" name="Picture 14" descr="images (29).jpg"/>
          <p:cNvPicPr>
            <a:picLocks noChangeAspect="1"/>
          </p:cNvPicPr>
          <p:nvPr/>
        </p:nvPicPr>
        <p:blipFill>
          <a:blip r:embed="rId5" cstate="print"/>
          <a:stretch>
            <a:fillRect/>
          </a:stretch>
        </p:blipFill>
        <p:spPr>
          <a:xfrm>
            <a:off x="1493520" y="1065107"/>
            <a:ext cx="4373880" cy="2418080"/>
          </a:xfrm>
          <a:prstGeom prst="rect">
            <a:avLst/>
          </a:prstGeom>
          <a:ln>
            <a:solidFill>
              <a:schemeClr val="tx1"/>
            </a:solidFill>
          </a:ln>
        </p:spPr>
      </p:pic>
      <p:sp>
        <p:nvSpPr>
          <p:cNvPr id="9" name="Frame 8"/>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1000"/>
                                        <p:tgtEl>
                                          <p:spTgt spid="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000"/>
                                        <p:tgtEl>
                                          <p:spTgt spid="23"/>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Right)">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228600" y="5095241"/>
            <a:ext cx="12268200" cy="1965371"/>
          </a:xfrm>
          <a:prstGeom prst="rect">
            <a:avLst/>
          </a:prstGeom>
          <a:ln w="12700">
            <a:noFill/>
          </a:ln>
        </p:spPr>
        <p:txBody>
          <a:bodyPr wrap="square" lIns="117564" tIns="58782" rIns="117564" bIns="58782">
            <a:spAutoFit/>
          </a:bodyPr>
          <a:lstStyle/>
          <a:p>
            <a:pPr lvl="0" algn="just"/>
            <a:r>
              <a:rPr lang="bn-BD" sz="40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হিসাবের গোপনীয়তাঃ</a:t>
            </a:r>
            <a:r>
              <a:rPr lang="bn-BD"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গ্রাহকের নির্দেশ, বাংলাদেশ ব্যাংকের নির্দেশ, আইনগত অনুমতি বা আদালতের নির্দেশ ছাড়া ব্যাংক গ্রাহকের হিসাব সম্পর্কিত তথ্য প্রকাশ করতে পারেনা।  </a:t>
            </a:r>
            <a:endParaRPr lang="bn-BD" sz="40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imagesfgh.jpg"/>
          <p:cNvPicPr>
            <a:picLocks noChangeAspect="1"/>
          </p:cNvPicPr>
          <p:nvPr/>
        </p:nvPicPr>
        <p:blipFill>
          <a:blip r:embed="rId2" cstate="print"/>
          <a:stretch>
            <a:fillRect/>
          </a:stretch>
        </p:blipFill>
        <p:spPr>
          <a:xfrm>
            <a:off x="6720840" y="1640840"/>
            <a:ext cx="5013960" cy="2936240"/>
          </a:xfrm>
          <a:prstGeom prst="rect">
            <a:avLst/>
          </a:prstGeom>
        </p:spPr>
      </p:pic>
      <p:pic>
        <p:nvPicPr>
          <p:cNvPr id="12" name="Picture 11" descr="images (56) - copy.jpg"/>
          <p:cNvPicPr>
            <a:picLocks noChangeAspect="1"/>
          </p:cNvPicPr>
          <p:nvPr/>
        </p:nvPicPr>
        <p:blipFill>
          <a:blip r:embed="rId3" cstate="print"/>
          <a:stretch>
            <a:fillRect/>
          </a:stretch>
        </p:blipFill>
        <p:spPr>
          <a:xfrm>
            <a:off x="1386840" y="1640840"/>
            <a:ext cx="5170575" cy="2936240"/>
          </a:xfrm>
          <a:prstGeom prst="rect">
            <a:avLst/>
          </a:prstGeom>
        </p:spPr>
      </p:pic>
      <p:sp>
        <p:nvSpPr>
          <p:cNvPr id="6" name="Frame 5"/>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304800" y="5196240"/>
            <a:ext cx="12115800" cy="2334703"/>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latin typeface="NikoshBAN" pitchFamily="2" charset="0"/>
                <a:cs typeface="NikoshBAN" pitchFamily="2" charset="0"/>
              </a:rPr>
              <a:t>আমানতকারীর নির্দেশ পালনঃ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ব্যাংক তার মক্কেলের বা আমানতকারীর নির্দেশ অনুযায়ী আমানতের অর্থ ব্যবহার করে থাকে। যেমনঃ একই ভাবে মক্কেল যদি তৃতীয় কোনো পক্ষ হতে অর্থ, চেক বা বিল আদায় করার জন্য ব্যাংকের উপর আদেশ জারি করেন তখন ব্যাংক সেই নির্দেশ পালন করে।  </a:t>
            </a:r>
            <a:endPar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imagescd4.jpg"/>
          <p:cNvPicPr>
            <a:picLocks noChangeAspect="1"/>
          </p:cNvPicPr>
          <p:nvPr/>
        </p:nvPicPr>
        <p:blipFill>
          <a:blip r:embed="rId3" cstate="print"/>
          <a:stretch>
            <a:fillRect/>
          </a:stretch>
        </p:blipFill>
        <p:spPr>
          <a:xfrm>
            <a:off x="1005415" y="1381760"/>
            <a:ext cx="3581826" cy="1822441"/>
          </a:xfrm>
          <a:prstGeom prst="rect">
            <a:avLst/>
          </a:prstGeom>
        </p:spPr>
      </p:pic>
      <p:pic>
        <p:nvPicPr>
          <p:cNvPr id="14" name="Picture 13" descr="imagescml.jpg"/>
          <p:cNvPicPr>
            <a:picLocks noChangeAspect="1"/>
          </p:cNvPicPr>
          <p:nvPr/>
        </p:nvPicPr>
        <p:blipFill>
          <a:blip r:embed="rId4" cstate="print"/>
          <a:stretch>
            <a:fillRect/>
          </a:stretch>
        </p:blipFill>
        <p:spPr>
          <a:xfrm>
            <a:off x="8214360" y="1381760"/>
            <a:ext cx="3627120" cy="1770380"/>
          </a:xfrm>
          <a:prstGeom prst="rect">
            <a:avLst/>
          </a:prstGeom>
        </p:spPr>
      </p:pic>
      <p:pic>
        <p:nvPicPr>
          <p:cNvPr id="12" name="Picture 11" descr="download (37).jpg"/>
          <p:cNvPicPr>
            <a:picLocks noChangeAspect="1"/>
          </p:cNvPicPr>
          <p:nvPr/>
        </p:nvPicPr>
        <p:blipFill>
          <a:blip r:embed="rId5" cstate="print"/>
          <a:stretch>
            <a:fillRect/>
          </a:stretch>
        </p:blipFill>
        <p:spPr>
          <a:xfrm>
            <a:off x="8161020" y="3281680"/>
            <a:ext cx="3680460" cy="1727200"/>
          </a:xfrm>
          <a:prstGeom prst="rect">
            <a:avLst/>
          </a:prstGeom>
        </p:spPr>
      </p:pic>
      <p:pic>
        <p:nvPicPr>
          <p:cNvPr id="15" name="Picture 14" descr="imagesbh8.jpg"/>
          <p:cNvPicPr>
            <a:picLocks noChangeAspect="1"/>
          </p:cNvPicPr>
          <p:nvPr/>
        </p:nvPicPr>
        <p:blipFill>
          <a:blip r:embed="rId6" cstate="print"/>
          <a:stretch>
            <a:fillRect/>
          </a:stretch>
        </p:blipFill>
        <p:spPr>
          <a:xfrm>
            <a:off x="4693920" y="1381760"/>
            <a:ext cx="3307080" cy="1820455"/>
          </a:xfrm>
          <a:prstGeom prst="rect">
            <a:avLst/>
          </a:prstGeom>
          <a:ln>
            <a:solidFill>
              <a:schemeClr val="tx1"/>
            </a:solidFill>
          </a:ln>
        </p:spPr>
      </p:pic>
      <p:pic>
        <p:nvPicPr>
          <p:cNvPr id="16" name="Picture 15" descr="images (39).jpg"/>
          <p:cNvPicPr>
            <a:picLocks noChangeAspect="1"/>
          </p:cNvPicPr>
          <p:nvPr/>
        </p:nvPicPr>
        <p:blipFill>
          <a:blip r:embed="rId7" cstate="print"/>
          <a:stretch>
            <a:fillRect/>
          </a:stretch>
        </p:blipFill>
        <p:spPr>
          <a:xfrm>
            <a:off x="1013460" y="3281680"/>
            <a:ext cx="3573780" cy="1727200"/>
          </a:xfrm>
          <a:prstGeom prst="rect">
            <a:avLst/>
          </a:prstGeom>
          <a:ln>
            <a:solidFill>
              <a:schemeClr val="accent1"/>
            </a:solidFill>
          </a:ln>
        </p:spPr>
      </p:pic>
      <p:pic>
        <p:nvPicPr>
          <p:cNvPr id="20" name="Picture 19" descr="03_08_07_2014.jpg"/>
          <p:cNvPicPr>
            <a:picLocks noChangeAspect="1"/>
          </p:cNvPicPr>
          <p:nvPr/>
        </p:nvPicPr>
        <p:blipFill>
          <a:blip r:embed="rId8" cstate="print"/>
          <a:stretch>
            <a:fillRect/>
          </a:stretch>
        </p:blipFill>
        <p:spPr>
          <a:xfrm>
            <a:off x="4693920" y="3281680"/>
            <a:ext cx="3307080" cy="1727200"/>
          </a:xfrm>
          <a:prstGeom prst="rect">
            <a:avLst/>
          </a:prstGeom>
          <a:ln w="228600" cap="sq" cmpd="thickThin">
            <a:noFill/>
            <a:prstDash val="solid"/>
            <a:miter lim="800000"/>
          </a:ln>
          <a:effectLst>
            <a:innerShdw blurRad="76200">
              <a:srgbClr val="000000"/>
            </a:innerShdw>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1000"/>
                                        <p:tgtEl>
                                          <p:spTgt spid="15"/>
                                        </p:tgtEl>
                                      </p:cBhvr>
                                    </p:animEffect>
                                  </p:childTnLst>
                                </p:cTn>
                              </p:par>
                              <p:par>
                                <p:cTn id="11" presetID="21"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1000"/>
                                        <p:tgtEl>
                                          <p:spTgt spid="14"/>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1000"/>
                                        <p:tgtEl>
                                          <p:spTgt spid="12"/>
                                        </p:tgtEl>
                                      </p:cBhvr>
                                    </p:animEffect>
                                  </p:childTnLst>
                                </p:cTn>
                              </p:par>
                              <p:par>
                                <p:cTn id="17" presetID="21"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4)">
                                      <p:cBhvr>
                                        <p:cTn id="19" dur="1000"/>
                                        <p:tgtEl>
                                          <p:spTgt spid="20"/>
                                        </p:tgtEl>
                                      </p:cBhvr>
                                    </p:animEffect>
                                  </p:childTnLst>
                                </p:cTn>
                              </p:par>
                              <p:par>
                                <p:cTn id="20" presetID="21"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22" name="Rectangle 21"/>
          <p:cNvSpPr/>
          <p:nvPr/>
        </p:nvSpPr>
        <p:spPr>
          <a:xfrm>
            <a:off x="746760" y="6000199"/>
            <a:ext cx="11673840" cy="1226708"/>
          </a:xfrm>
          <a:prstGeom prst="rect">
            <a:avLst/>
          </a:prstGeom>
          <a:ln w="12700">
            <a:noFill/>
          </a:ln>
        </p:spPr>
        <p:txBody>
          <a:bodyPr wrap="square" lIns="117564" tIns="58782" rIns="117564" bIns="58782">
            <a:spAutoFit/>
          </a:bodyPr>
          <a:lstStyle/>
          <a:p>
            <a:pPr lvl="0"/>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সুদের আদান-প্রদান ও সেবার ফিঃ </a:t>
            </a:r>
            <a:r>
              <a:rPr lang="bn-BD" sz="3600" b="1" dirty="0" smtClean="0">
                <a:latin typeface="NikoshBAN" pitchFamily="2" charset="0"/>
                <a:cs typeface="NikoshBAN" pitchFamily="2" charset="0"/>
              </a:rPr>
              <a:t>ব্যাংক তার মক্কেলের প্রাপ্য সুদ</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স্বয়ংক্রিয়ভাবে তার হিসাবে জমা করে।</a:t>
            </a:r>
            <a:endParaRPr lang="bn-BD" sz="3600" b="1" dirty="0" smtClean="0">
              <a:solidFill>
                <a:prstClr val="black"/>
              </a:solidFill>
              <a:latin typeface="NikoshBAN" pitchFamily="2" charset="0"/>
              <a:cs typeface="NikoshBAN" pitchFamily="2" charset="0"/>
            </a:endParaRPr>
          </a:p>
        </p:txBody>
      </p:sp>
      <p:pic>
        <p:nvPicPr>
          <p:cNvPr id="28" name="Picture 27" descr="download (73).jpg"/>
          <p:cNvPicPr>
            <a:picLocks noChangeAspect="1"/>
          </p:cNvPicPr>
          <p:nvPr/>
        </p:nvPicPr>
        <p:blipFill>
          <a:blip r:embed="rId2" cstate="print"/>
          <a:stretch>
            <a:fillRect/>
          </a:stretch>
        </p:blipFill>
        <p:spPr>
          <a:xfrm>
            <a:off x="6400800" y="1209040"/>
            <a:ext cx="4800600" cy="2137191"/>
          </a:xfrm>
          <a:prstGeom prst="rect">
            <a:avLst/>
          </a:prstGeom>
        </p:spPr>
      </p:pic>
      <p:pic>
        <p:nvPicPr>
          <p:cNvPr id="30" name="Picture 29" descr="imagesqw.jpg"/>
          <p:cNvPicPr>
            <a:picLocks noChangeAspect="1"/>
          </p:cNvPicPr>
          <p:nvPr/>
        </p:nvPicPr>
        <p:blipFill>
          <a:blip r:embed="rId3" cstate="print"/>
          <a:stretch>
            <a:fillRect/>
          </a:stretch>
        </p:blipFill>
        <p:spPr>
          <a:xfrm>
            <a:off x="6400800" y="3454400"/>
            <a:ext cx="4759098" cy="2418080"/>
          </a:xfrm>
          <a:prstGeom prst="rect">
            <a:avLst/>
          </a:prstGeom>
          <a:ln>
            <a:solidFill>
              <a:schemeClr val="tx1"/>
            </a:solidFill>
          </a:ln>
        </p:spPr>
      </p:pic>
      <p:pic>
        <p:nvPicPr>
          <p:cNvPr id="13" name="Picture 12" descr="imagesgk0.jpg"/>
          <p:cNvPicPr>
            <a:picLocks noChangeAspect="1"/>
          </p:cNvPicPr>
          <p:nvPr/>
        </p:nvPicPr>
        <p:blipFill>
          <a:blip r:embed="rId4" cstate="print"/>
          <a:stretch>
            <a:fillRect/>
          </a:stretch>
        </p:blipFill>
        <p:spPr>
          <a:xfrm>
            <a:off x="960120" y="3454400"/>
            <a:ext cx="4693920" cy="2451296"/>
          </a:xfrm>
          <a:prstGeom prst="rect">
            <a:avLst/>
          </a:prstGeom>
        </p:spPr>
      </p:pic>
      <p:pic>
        <p:nvPicPr>
          <p:cNvPr id="15" name="Picture 14" descr="imagesbhu8.jpg"/>
          <p:cNvPicPr>
            <a:picLocks noChangeAspect="1"/>
          </p:cNvPicPr>
          <p:nvPr/>
        </p:nvPicPr>
        <p:blipFill>
          <a:blip r:embed="rId5" cstate="print"/>
          <a:stretch>
            <a:fillRect/>
          </a:stretch>
        </p:blipFill>
        <p:spPr>
          <a:xfrm>
            <a:off x="960120" y="1233014"/>
            <a:ext cx="4693920" cy="2135027"/>
          </a:xfrm>
          <a:prstGeom prst="rect">
            <a:avLst/>
          </a:prstGeom>
        </p:spPr>
      </p:pic>
      <p:sp>
        <p:nvSpPr>
          <p:cNvPr id="8" name="Frame 7"/>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amond(in)">
                                      <p:cBhvr>
                                        <p:cTn id="10" dur="1000"/>
                                        <p:tgtEl>
                                          <p:spTgt spid="28"/>
                                        </p:tgtEl>
                                      </p:cBhvr>
                                    </p:animEffect>
                                  </p:childTnLst>
                                </p:cTn>
                              </p:par>
                              <p:par>
                                <p:cTn id="11" presetID="8"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1000"/>
                                        <p:tgtEl>
                                          <p:spTgt spid="30"/>
                                        </p:tgtEl>
                                      </p:cBhvr>
                                    </p:animEffect>
                                  </p:childTnLst>
                                </p:cTn>
                              </p:par>
                              <p:par>
                                <p:cTn id="14" presetID="8"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30" name="Rectangle 29"/>
          <p:cNvSpPr/>
          <p:nvPr/>
        </p:nvSpPr>
        <p:spPr>
          <a:xfrm>
            <a:off x="746760" y="5511860"/>
            <a:ext cx="112014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সুবিধাজনকভাবে ঋণ পরিশোধের সুযোগ প্রদানঃ </a:t>
            </a:r>
            <a:r>
              <a:rPr lang="bn-BD" sz="3600" dirty="0" smtClean="0">
                <a:latin typeface="NikoshBAN" pitchFamily="2" charset="0"/>
                <a:cs typeface="NikoshBAN" pitchFamily="2" charset="0"/>
              </a:rPr>
              <a:t>ঋণ পরিশোধের ক্ষেত্রে ব্যাংক ঋণগ্রহীতাকে যথাযথ সুবিচার করবে এবং ঋণ পরিশোধের জন্য উপযুক্ত সময় ও  সুযোগ প্রদান করবে।</a:t>
            </a:r>
            <a:endParaRPr lang="bn-BD" sz="3600" dirty="0" smtClean="0">
              <a:solidFill>
                <a:prstClr val="black"/>
              </a:solidFill>
              <a:latin typeface="NikoshBAN" pitchFamily="2" charset="0"/>
              <a:cs typeface="NikoshBAN" pitchFamily="2" charset="0"/>
            </a:endParaRPr>
          </a:p>
        </p:txBody>
      </p:sp>
      <p:pic>
        <p:nvPicPr>
          <p:cNvPr id="31" name="Picture 30" descr="imagescf6.jpg"/>
          <p:cNvPicPr>
            <a:picLocks noChangeAspect="1"/>
          </p:cNvPicPr>
          <p:nvPr/>
        </p:nvPicPr>
        <p:blipFill>
          <a:blip r:embed="rId2" cstate="print"/>
          <a:stretch>
            <a:fillRect/>
          </a:stretch>
        </p:blipFill>
        <p:spPr>
          <a:xfrm>
            <a:off x="1066800" y="3368041"/>
            <a:ext cx="3947160" cy="1907428"/>
          </a:xfrm>
          <a:prstGeom prst="rect">
            <a:avLst/>
          </a:prstGeom>
          <a:ln>
            <a:solidFill>
              <a:schemeClr val="accent1"/>
            </a:solidFill>
          </a:ln>
        </p:spPr>
      </p:pic>
      <p:pic>
        <p:nvPicPr>
          <p:cNvPr id="32" name="Picture 31" descr="images5t6u.jpg"/>
          <p:cNvPicPr>
            <a:picLocks noChangeAspect="1"/>
          </p:cNvPicPr>
          <p:nvPr/>
        </p:nvPicPr>
        <p:blipFill>
          <a:blip r:embed="rId3" cstate="print"/>
          <a:stretch>
            <a:fillRect/>
          </a:stretch>
        </p:blipFill>
        <p:spPr>
          <a:xfrm>
            <a:off x="7040881" y="3368040"/>
            <a:ext cx="4289123" cy="1905516"/>
          </a:xfrm>
          <a:prstGeom prst="rect">
            <a:avLst/>
          </a:prstGeom>
          <a:ln>
            <a:solidFill>
              <a:schemeClr val="accent1"/>
            </a:solidFill>
          </a:ln>
        </p:spPr>
      </p:pic>
      <p:pic>
        <p:nvPicPr>
          <p:cNvPr id="34" name="Picture 33" descr="imagescu8.jpg"/>
          <p:cNvPicPr>
            <a:picLocks noChangeAspect="1"/>
          </p:cNvPicPr>
          <p:nvPr/>
        </p:nvPicPr>
        <p:blipFill>
          <a:blip r:embed="rId4" cstate="print"/>
          <a:stretch>
            <a:fillRect/>
          </a:stretch>
        </p:blipFill>
        <p:spPr>
          <a:xfrm>
            <a:off x="1066800" y="1122681"/>
            <a:ext cx="3947160" cy="2072640"/>
          </a:xfrm>
          <a:prstGeom prst="rect">
            <a:avLst/>
          </a:prstGeom>
          <a:ln>
            <a:solidFill>
              <a:schemeClr val="accent1"/>
            </a:solidFill>
          </a:ln>
        </p:spPr>
      </p:pic>
      <p:pic>
        <p:nvPicPr>
          <p:cNvPr id="16" name="Picture 15" descr="imagesv3d.jpg"/>
          <p:cNvPicPr>
            <a:picLocks noChangeAspect="1"/>
          </p:cNvPicPr>
          <p:nvPr/>
        </p:nvPicPr>
        <p:blipFill>
          <a:blip r:embed="rId5" cstate="print"/>
          <a:stretch>
            <a:fillRect/>
          </a:stretch>
        </p:blipFill>
        <p:spPr>
          <a:xfrm>
            <a:off x="7040880" y="1122681"/>
            <a:ext cx="4361938" cy="2067822"/>
          </a:xfrm>
          <a:prstGeom prst="rect">
            <a:avLst/>
          </a:prstGeom>
        </p:spPr>
      </p:pic>
      <p:sp>
        <p:nvSpPr>
          <p:cNvPr id="8" name="Frame 7"/>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edg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Right)">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85800"/>
            <a:ext cx="4267200" cy="134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8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জোড়ায়</a:t>
            </a:r>
            <a:r>
              <a:rPr lang="en-US"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en-US" sz="8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381000" y="4191000"/>
            <a:ext cx="12420600" cy="1122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ব্যাংক ও গ্রাহকের অছি হিসাবে কাজ  করে তা ব্যাখ্যা কর।</a:t>
            </a:r>
            <a:endParaRPr lang="en-US" sz="6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4038600"/>
            <a:ext cx="6004560" cy="3073367"/>
          </a:xfrm>
          <a:prstGeom prst="rect">
            <a:avLst/>
          </a:prstGeom>
        </p:spPr>
        <p:txBody>
          <a:bodyPr wrap="square" lIns="117564" tIns="58782" rIns="117564" bIns="58782">
            <a:spAutoFit/>
          </a:bodyPr>
          <a:lstStyle/>
          <a:p>
            <a:pPr algn="ctr" fontAlgn="auto">
              <a:spcBef>
                <a:spcPts val="0"/>
              </a:spcBef>
              <a:spcAft>
                <a:spcPts val="0"/>
              </a:spcAft>
              <a:defRPr/>
            </a:pPr>
            <a:r>
              <a:rPr lang="bn-BD" sz="4000" b="1" dirty="0" smtClean="0">
                <a:latin typeface="NikoshBAN" pitchFamily="2" charset="0"/>
                <a:cs typeface="NikoshBAN" pitchFamily="2" charset="0"/>
              </a:rPr>
              <a:t>মোঃ </a:t>
            </a:r>
            <a:r>
              <a:rPr lang="en-US" sz="4000" b="1" dirty="0" err="1" smtClean="0">
                <a:latin typeface="NikoshBAN" pitchFamily="2" charset="0"/>
                <a:cs typeface="NikoshBAN" pitchFamily="2" charset="0"/>
              </a:rPr>
              <a:t>রাহাতুজ্জামান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পাটোয়ারী</a:t>
            </a:r>
            <a:endParaRPr lang="bn-IN" sz="4000" b="1" dirty="0" smtClean="0">
              <a:latin typeface="NikoshBAN" pitchFamily="2" charset="0"/>
              <a:cs typeface="NikoshBAN" pitchFamily="2" charset="0"/>
            </a:endParaRPr>
          </a:p>
          <a:p>
            <a:pPr algn="ctr" fontAlgn="auto">
              <a:spcBef>
                <a:spcPts val="0"/>
              </a:spcBef>
              <a:spcAft>
                <a:spcPts val="0"/>
              </a:spcAft>
              <a:defRPr/>
            </a:pPr>
            <a:r>
              <a:rPr lang="bn-IN" sz="18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bn-BD" sz="3200" b="1" dirty="0" smtClean="0">
                <a:latin typeface="NikoshBAN" pitchFamily="2" charset="0"/>
                <a:cs typeface="NikoshBAN" pitchFamily="2" charset="0"/>
              </a:rPr>
              <a:t> </a:t>
            </a:r>
          </a:p>
          <a:p>
            <a:pPr algn="ctr" fontAlgn="auto">
              <a:spcBef>
                <a:spcPts val="0"/>
              </a:spcBef>
              <a:spcAft>
                <a:spcPts val="0"/>
              </a:spcAft>
              <a:defRPr/>
            </a:pPr>
            <a:r>
              <a:rPr lang="en-US" sz="3200" b="1" dirty="0" err="1" smtClean="0">
                <a:latin typeface="NikoshBAN" pitchFamily="2" charset="0"/>
                <a:cs typeface="NikoshBAN" pitchFamily="2" charset="0"/>
              </a:rPr>
              <a:t>দোল্লাই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নোয়াবপুর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pPr algn="ctr" fontAlgn="auto">
              <a:spcBef>
                <a:spcPts val="0"/>
              </a:spcBef>
              <a:spcAft>
                <a:spcPts val="0"/>
              </a:spcAft>
              <a:defRPr/>
            </a:pPr>
            <a:r>
              <a:rPr lang="en-US" sz="3200" b="1" dirty="0" err="1" smtClean="0">
                <a:latin typeface="NikoshBAN" pitchFamily="2" charset="0"/>
                <a:cs typeface="NikoshBAN" pitchFamily="2" charset="0"/>
              </a:rPr>
              <a:t>চান্দিনা,কুমিল্লা</a:t>
            </a:r>
            <a:r>
              <a:rPr lang="en-US" sz="3200" b="1" dirty="0" smtClean="0">
                <a:latin typeface="NikoshBAN" pitchFamily="2" charset="0"/>
                <a:cs typeface="NikoshBAN" pitchFamily="2" charset="0"/>
              </a:rPr>
              <a:t>।</a:t>
            </a:r>
          </a:p>
          <a:p>
            <a:pPr algn="ctr">
              <a:defRPr/>
            </a:pPr>
            <a:r>
              <a:rPr lang="en-US" sz="3200" b="1" dirty="0" smtClean="0">
                <a:latin typeface="NikoshBAN" pitchFamily="2" charset="0"/>
                <a:cs typeface="NikoshBAN" pitchFamily="2" charset="0"/>
              </a:rPr>
              <a:t>মোবাইল-01712382140</a:t>
            </a:r>
          </a:p>
          <a:p>
            <a:pPr algn="ctr">
              <a:defRPr/>
            </a:pPr>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-roneydnghs@gmail.com</a:t>
            </a:r>
            <a:endParaRPr lang="en-US" sz="4000" dirty="0" smtClean="0">
              <a:latin typeface="NikoshBAN" pitchFamily="2" charset="0"/>
              <a:cs typeface="NikoshBAN" pitchFamily="2" charset="0"/>
            </a:endParaRPr>
          </a:p>
        </p:txBody>
      </p:sp>
      <p:sp>
        <p:nvSpPr>
          <p:cNvPr id="10" name="Frame 9"/>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057400" y="1524000"/>
            <a:ext cx="2438400" cy="2514600"/>
          </a:xfrm>
          <a:prstGeom prst="rect">
            <a:avLst/>
          </a:prstGeom>
          <a:ln>
            <a:noFill/>
          </a:ln>
          <a:effectLst>
            <a:softEdge rad="112500"/>
          </a:effectLst>
        </p:spPr>
      </p:pic>
      <p:pic>
        <p:nvPicPr>
          <p:cNvPr id="23553" name="Picture 1" descr="C:\Users\Roney\Desktop\UPLOAD CONTENT\images.jpg"/>
          <p:cNvPicPr>
            <a:picLocks noChangeAspect="1" noChangeArrowheads="1"/>
          </p:cNvPicPr>
          <p:nvPr/>
        </p:nvPicPr>
        <p:blipFill>
          <a:blip r:embed="rId4" cstate="print"/>
          <a:srcRect/>
          <a:stretch>
            <a:fillRect/>
          </a:stretch>
        </p:blipFill>
        <p:spPr bwMode="auto">
          <a:xfrm>
            <a:off x="7772400" y="1371600"/>
            <a:ext cx="2286000" cy="2645004"/>
          </a:xfrm>
          <a:prstGeom prst="rect">
            <a:avLst/>
          </a:prstGeom>
          <a:ln>
            <a:noFill/>
          </a:ln>
          <a:effectLst>
            <a:softEdge rad="112500"/>
          </a:effectLst>
        </p:spPr>
      </p:pic>
      <p:sp>
        <p:nvSpPr>
          <p:cNvPr id="11" name="TextBox 10"/>
          <p:cNvSpPr txBox="1"/>
          <p:nvPr/>
        </p:nvSpPr>
        <p:spPr>
          <a:xfrm>
            <a:off x="4419600" y="533400"/>
            <a:ext cx="3048000" cy="1200329"/>
          </a:xfrm>
          <a:prstGeom prst="rect">
            <a:avLst/>
          </a:prstGeom>
          <a:noFill/>
        </p:spPr>
        <p:txBody>
          <a:bodyPr wrap="square" rtlCol="0">
            <a:spAutoFit/>
          </a:bodyPr>
          <a:lstStyle/>
          <a:p>
            <a:r>
              <a:rPr lang="en-US" sz="7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পরিচিতি</a:t>
            </a:r>
            <a:endParaRPr lang="en-US"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705600" y="4114800"/>
            <a:ext cx="4953000" cy="2062103"/>
          </a:xfrm>
          <a:prstGeom prst="rect">
            <a:avLst/>
          </a:prstGeom>
          <a:noFill/>
        </p:spPr>
        <p:txBody>
          <a:bodyPr wrap="square" rtlCol="0">
            <a:spAutoFit/>
          </a:bodyPr>
          <a:lstStyle/>
          <a:p>
            <a:r>
              <a:rPr lang="en-US" sz="3200" b="1" dirty="0" err="1" smtClean="0">
                <a:latin typeface="NikoshBAN" pitchFamily="2" charset="0"/>
                <a:cs typeface="NikoshBAN" pitchFamily="2" charset="0"/>
              </a:rPr>
              <a:t>শ্রেণিঃ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নবম</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দশম</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ফিণ্যান্স</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ব্যাংকিং</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দ্বাদশ</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গ্রাহক</a:t>
            </a:r>
            <a:r>
              <a:rPr lang="en-US" sz="3200" b="1" dirty="0" smtClean="0">
                <a:latin typeface="NikoshBAN" pitchFamily="2" charset="0"/>
                <a:cs typeface="NikoshBAN" pitchFamily="2" charset="0"/>
              </a:rPr>
              <a:t>)</a:t>
            </a:r>
          </a:p>
          <a:p>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৪৫ </a:t>
            </a:r>
            <a:r>
              <a:rPr lang="en-US" sz="3200" b="1" dirty="0" err="1" smtClean="0">
                <a:latin typeface="NikoshBAN" pitchFamily="2" charset="0"/>
                <a:cs typeface="NikoshBAN" pitchFamily="2" charset="0"/>
              </a:rPr>
              <a:t>মিনিট</a:t>
            </a:r>
            <a:endParaRPr lang="en-US" sz="3200" b="1" dirty="0" smtClean="0">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18162"/>
            <a:ext cx="7574280" cy="995875"/>
          </a:xfrm>
          <a:prstGeom prst="rect">
            <a:avLst/>
          </a:prstGeom>
          <a:noFill/>
        </p:spPr>
        <p:txBody>
          <a:bodyPr wrap="square" lIns="117564" tIns="58782" rIns="117564" bIns="58782" rtlCol="0">
            <a:spAutoFit/>
          </a:bodyPr>
          <a:lstStyle/>
          <a:p>
            <a:pPr algn="ctr"/>
            <a:r>
              <a:rPr lang="bn-BD" sz="5700" b="1" dirty="0" smtClean="0">
                <a:effectLst>
                  <a:outerShdw blurRad="38100" dist="38100" dir="2700000" algn="tl">
                    <a:srgbClr val="000000">
                      <a:alpha val="43137"/>
                    </a:srgbClr>
                  </a:outerShdw>
                </a:effectLst>
                <a:latin typeface="NikoshBAN" pitchFamily="2" charset="0"/>
                <a:cs typeface="NikoshBAN" pitchFamily="2" charset="0"/>
              </a:rPr>
              <a:t>ব্যাংকের প্রতি গ্রাহকের দায়িত্ব</a:t>
            </a:r>
            <a:endParaRPr lang="en-US" sz="5700" b="1" dirty="0">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12" name="Diagram 11"/>
          <p:cNvGraphicFramePr/>
          <p:nvPr/>
        </p:nvGraphicFramePr>
        <p:xfrm>
          <a:off x="1524000" y="1676400"/>
          <a:ext cx="10896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graphicEl>
                                              <a:dgm id="{2C3C6939-0461-4282-86D6-928760FA0175}"/>
                                            </p:graphicEl>
                                          </p:spTgt>
                                        </p:tgtEl>
                                        <p:attrNameLst>
                                          <p:attrName>style.visibility</p:attrName>
                                        </p:attrNameLst>
                                      </p:cBhvr>
                                      <p:to>
                                        <p:strVal val="visible"/>
                                      </p:to>
                                    </p:set>
                                    <p:animEffect transition="in" filter="diamond(in)">
                                      <p:cBhvr>
                                        <p:cTn id="7" dur="1000"/>
                                        <p:tgtEl>
                                          <p:spTgt spid="12">
                                            <p:graphicEl>
                                              <a:dgm id="{2C3C6939-0461-4282-86D6-928760FA01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graphicEl>
                                              <a:dgm id="{DB1363AF-EC73-473C-A060-37E2AA682682}"/>
                                            </p:graphicEl>
                                          </p:spTgt>
                                        </p:tgtEl>
                                        <p:attrNameLst>
                                          <p:attrName>style.visibility</p:attrName>
                                        </p:attrNameLst>
                                      </p:cBhvr>
                                      <p:to>
                                        <p:strVal val="visible"/>
                                      </p:to>
                                    </p:set>
                                    <p:animEffect transition="in" filter="diamond(in)">
                                      <p:cBhvr>
                                        <p:cTn id="12" dur="1000"/>
                                        <p:tgtEl>
                                          <p:spTgt spid="12">
                                            <p:graphicEl>
                                              <a:dgm id="{DB1363AF-EC73-473C-A060-37E2AA6826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graphicEl>
                                              <a:dgm id="{E886D91D-8DC0-4D56-9BF1-A56F4CBF8DDD}"/>
                                            </p:graphicEl>
                                          </p:spTgt>
                                        </p:tgtEl>
                                        <p:attrNameLst>
                                          <p:attrName>style.visibility</p:attrName>
                                        </p:attrNameLst>
                                      </p:cBhvr>
                                      <p:to>
                                        <p:strVal val="visible"/>
                                      </p:to>
                                    </p:set>
                                    <p:animEffect transition="in" filter="diamond(in)">
                                      <p:cBhvr>
                                        <p:cTn id="17" dur="1000"/>
                                        <p:tgtEl>
                                          <p:spTgt spid="12">
                                            <p:graphicEl>
                                              <a:dgm id="{E886D91D-8DC0-4D56-9BF1-A56F4CBF8DD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graphicEl>
                                              <a:dgm id="{347DFCCF-B8E8-46C7-95A6-120E9A1E329A}"/>
                                            </p:graphicEl>
                                          </p:spTgt>
                                        </p:tgtEl>
                                        <p:attrNameLst>
                                          <p:attrName>style.visibility</p:attrName>
                                        </p:attrNameLst>
                                      </p:cBhvr>
                                      <p:to>
                                        <p:strVal val="visible"/>
                                      </p:to>
                                    </p:set>
                                    <p:animEffect transition="in" filter="diamond(in)">
                                      <p:cBhvr>
                                        <p:cTn id="22" dur="1000"/>
                                        <p:tgtEl>
                                          <p:spTgt spid="12">
                                            <p:graphicEl>
                                              <a:dgm id="{347DFCCF-B8E8-46C7-95A6-120E9A1E32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graphicEl>
                                              <a:dgm id="{5C6EE8AE-B21A-4E30-8F52-A64BC77D8F1F}"/>
                                            </p:graphicEl>
                                          </p:spTgt>
                                        </p:tgtEl>
                                        <p:attrNameLst>
                                          <p:attrName>style.visibility</p:attrName>
                                        </p:attrNameLst>
                                      </p:cBhvr>
                                      <p:to>
                                        <p:strVal val="visible"/>
                                      </p:to>
                                    </p:set>
                                    <p:animEffect transition="in" filter="diamond(in)">
                                      <p:cBhvr>
                                        <p:cTn id="27" dur="1000"/>
                                        <p:tgtEl>
                                          <p:spTgt spid="12">
                                            <p:graphicEl>
                                              <a:dgm id="{5C6EE8AE-B21A-4E30-8F52-A64BC77D8F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81000"/>
            <a:ext cx="4267200" cy="1180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bn-BD" sz="6900" b="1" dirty="0" smtClean="0">
                <a:solidFill>
                  <a:srgbClr val="002060"/>
                </a:solidFill>
                <a:latin typeface="NikoshBAN" pitchFamily="2" charset="0"/>
                <a:cs typeface="NikoshBAN" pitchFamily="2" charset="0"/>
              </a:rPr>
              <a:t>দলীয়কাজ</a:t>
            </a:r>
            <a:endParaRPr lang="en-US" sz="6900" b="1" dirty="0">
              <a:solidFill>
                <a:srgbClr val="002060"/>
              </a:solidFill>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457200" y="5181600"/>
            <a:ext cx="11887200"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4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গ্রাহকের সাথে ব্যাংকের চুক্তিবদ্ধ সম্পর্কের সৃষ্টি হয় তা বর্ণনা কর।</a:t>
            </a:r>
            <a:endParaRPr lang="en-US" sz="4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39938" name="Picture 2" descr="C:\Users\Roney\Desktop\UPLOAD CONTENT\04.jpg"/>
          <p:cNvPicPr>
            <a:picLocks noChangeAspect="1" noChangeArrowheads="1"/>
          </p:cNvPicPr>
          <p:nvPr/>
        </p:nvPicPr>
        <p:blipFill>
          <a:blip r:embed="rId2" cstate="print"/>
          <a:srcRect/>
          <a:stretch>
            <a:fillRect/>
          </a:stretch>
        </p:blipFill>
        <p:spPr bwMode="auto">
          <a:xfrm>
            <a:off x="1981200" y="1295400"/>
            <a:ext cx="8458200" cy="4166581"/>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533400"/>
            <a:ext cx="3307080" cy="118054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lIns="117564" tIns="58782" rIns="117564" bIns="58782" rtlCol="0">
            <a:spAutoFit/>
          </a:bodyPr>
          <a:lstStyle/>
          <a:p>
            <a:pPr algn="ctr"/>
            <a:r>
              <a:rPr lang="en-US" sz="6900" b="1"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মূল্যায়ন</a:t>
            </a:r>
            <a:endParaRPr lang="en-US" sz="6900" b="1" dirty="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3" name="Rectangle 2"/>
          <p:cNvSpPr/>
          <p:nvPr/>
        </p:nvSpPr>
        <p:spPr>
          <a:xfrm>
            <a:off x="762000" y="2159000"/>
            <a:ext cx="11201400" cy="45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just">
              <a:buFont typeface="Wingdings" pitchFamily="2" charset="2"/>
              <a:buChar char="v"/>
            </a:pPr>
            <a:r>
              <a:rPr lang="bn-BD" sz="4800" b="1" dirty="0" smtClean="0">
                <a:solidFill>
                  <a:schemeClr val="tx1"/>
                </a:solidFill>
                <a:latin typeface="NikoshBAN" pitchFamily="2" charset="0"/>
                <a:cs typeface="NikoshBAN" pitchFamily="2" charset="0"/>
              </a:rPr>
              <a:t> ব্যাংকিং ব্যবসার ভিত্তিমূল কী?</a:t>
            </a:r>
          </a:p>
          <a:p>
            <a:pPr algn="just">
              <a:buFont typeface="Wingdings" pitchFamily="2" charset="2"/>
              <a:buChar char="v"/>
            </a:pPr>
            <a:r>
              <a:rPr lang="bn-BD" sz="4800" b="1" dirty="0" smtClean="0">
                <a:solidFill>
                  <a:schemeClr val="tx1"/>
                </a:solidFill>
                <a:latin typeface="NikoshBAN" pitchFamily="2" charset="0"/>
                <a:cs typeface="NikoshBAN" pitchFamily="2" charset="0"/>
              </a:rPr>
              <a:t>ব্যাংকার হিসেবে কাকে</a:t>
            </a:r>
            <a:r>
              <a:rPr lang="en-US" sz="4800" b="1" dirty="0" smtClean="0">
                <a:solidFill>
                  <a:schemeClr val="tx1"/>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গণ্য করা হয়?</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 কে?</a:t>
            </a:r>
          </a:p>
          <a:p>
            <a:pPr algn="just">
              <a:buFont typeface="Wingdings" pitchFamily="2" charset="2"/>
              <a:buChar char="v"/>
            </a:pPr>
            <a:r>
              <a:rPr lang="bn-BD" sz="4800" b="1" dirty="0" smtClean="0">
                <a:solidFill>
                  <a:schemeClr val="tx1"/>
                </a:solidFill>
                <a:latin typeface="NikoshBAN" pitchFamily="2" charset="0"/>
                <a:cs typeface="NikoshBAN" pitchFamily="2" charset="0"/>
              </a:rPr>
              <a:t> ডেটর ক্রেডিটর সম্পর্ক ব্যাখ্যা কর?</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গ্রাহকের প্রতি ব্যাংকের কি কি দায়িত্ব রয়েছে?</a:t>
            </a:r>
          </a:p>
          <a:p>
            <a:pPr algn="just">
              <a:buFont typeface="Wingdings" pitchFamily="2" charset="2"/>
              <a:buChar char="v"/>
            </a:pPr>
            <a:r>
              <a:rPr lang="bn-BD" sz="4800" b="1" dirty="0" smtClean="0">
                <a:solidFill>
                  <a:schemeClr val="tx1"/>
                </a:solidFill>
                <a:latin typeface="NikoshBAN" pitchFamily="2" charset="0"/>
                <a:cs typeface="NikoshBAN" pitchFamily="2" charset="0"/>
              </a:rPr>
              <a:t> ব্যাংকের প্রতি গ্রাহকের কি কি দায়িত্ব রয়েছে?</a:t>
            </a:r>
          </a:p>
        </p:txBody>
      </p:sp>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0"/>
            <a:ext cx="11277600" cy="153448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just"/>
            <a:r>
              <a:rPr lang="bn-BD" sz="4600" b="1" dirty="0" smtClean="0">
                <a:effectLst>
                  <a:outerShdw blurRad="38100" dist="38100" dir="2700000" algn="tl">
                    <a:srgbClr val="000000">
                      <a:alpha val="43137"/>
                    </a:srgbClr>
                  </a:outerShdw>
                </a:effectLst>
                <a:latin typeface="NikoshBAN" pitchFamily="2" charset="0"/>
                <a:cs typeface="NikoshBAN" pitchFamily="2" charset="0"/>
              </a:rPr>
              <a:t>একজন সচেতন নাগরিক হিসাবে তুমি কিভাবে ব্যাংকের প্রতি দায়িত্ব পালন</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r>
              <a:rPr lang="en-US" sz="46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4600" b="1" dirty="0" smtClean="0">
                <a:effectLst>
                  <a:outerShdw blurRad="38100" dist="38100" dir="2700000" algn="tl">
                    <a:srgbClr val="000000">
                      <a:alpha val="43137"/>
                    </a:srgbClr>
                  </a:outerShdw>
                </a:effectLst>
                <a:latin typeface="NikoshBAN" pitchFamily="2" charset="0"/>
                <a:cs typeface="NikoshBAN" pitchFamily="2" charset="0"/>
              </a:rPr>
              <a:t>তে পার তা বর্ণনা কর</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rot="10800000" flipV="1">
            <a:off x="4343400" y="533400"/>
            <a:ext cx="3742119" cy="995875"/>
          </a:xfrm>
          <a:prstGeom prst="rect">
            <a:avLst/>
          </a:prstGeom>
          <a:ln>
            <a:noFill/>
          </a:ln>
        </p:spPr>
        <p:txBody>
          <a:bodyPr wrap="square" lIns="117564" tIns="58782" rIns="117564" bIns="58782">
            <a:spAutoFit/>
          </a:bodyPr>
          <a:lstStyle/>
          <a:p>
            <a:pPr algn="ctr"/>
            <a:r>
              <a:rPr lang="bn-BD" sz="5700" b="1" dirty="0" smtClean="0">
                <a:latin typeface="NikoshBAN" pitchFamily="2" charset="0"/>
                <a:cs typeface="NikoshBAN" pitchFamily="2" charset="0"/>
              </a:rPr>
              <a:t>বাড়ির কাজ</a:t>
            </a:r>
            <a:endParaRPr lang="en-US" sz="5700" b="1" dirty="0">
              <a:latin typeface="NikoshBAN" pitchFamily="2" charset="0"/>
              <a:cs typeface="NikoshBAN" pitchFamily="2" charset="0"/>
            </a:endParaRPr>
          </a:p>
        </p:txBody>
      </p:sp>
      <p:pic>
        <p:nvPicPr>
          <p:cNvPr id="5" name="Picture 4" descr="indexsmd.jpg"/>
          <p:cNvPicPr>
            <a:picLocks noChangeAspect="1"/>
          </p:cNvPicPr>
          <p:nvPr/>
        </p:nvPicPr>
        <p:blipFill>
          <a:blip r:embed="rId3" cstate="print"/>
          <a:stretch>
            <a:fillRect/>
          </a:stretch>
        </p:blipFill>
        <p:spPr>
          <a:xfrm>
            <a:off x="3429000" y="1600200"/>
            <a:ext cx="519684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257800"/>
            <a:ext cx="7772400" cy="188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11500" b="1" dirty="0" err="1" smtClean="0">
                <a:solidFill>
                  <a:schemeClr val="tx1"/>
                </a:solidFill>
                <a:latin typeface="NikoshBAN" pitchFamily="2" charset="0"/>
                <a:cs typeface="NikoshBAN" pitchFamily="2" charset="0"/>
              </a:rPr>
              <a:t>সবাইকে</a:t>
            </a:r>
            <a:r>
              <a:rPr lang="en-US" sz="11500" b="1" dirty="0" smtClean="0">
                <a:solidFill>
                  <a:schemeClr val="tx1"/>
                </a:solidFill>
                <a:latin typeface="NikoshBAN" pitchFamily="2" charset="0"/>
                <a:cs typeface="NikoshBAN" pitchFamily="2" charset="0"/>
              </a:rPr>
              <a:t> </a:t>
            </a:r>
            <a:r>
              <a:rPr lang="bn-BD" sz="11500" b="1" dirty="0" smtClean="0">
                <a:solidFill>
                  <a:schemeClr val="tx1"/>
                </a:solidFill>
                <a:latin typeface="NikoshBAN" pitchFamily="2" charset="0"/>
                <a:cs typeface="NikoshBAN" pitchFamily="2" charset="0"/>
              </a:rPr>
              <a:t>ধন্যবাদ</a:t>
            </a:r>
            <a:endParaRPr lang="en-US" sz="11500" b="1" dirty="0">
              <a:solidFill>
                <a:schemeClr val="tx1"/>
              </a:solidFill>
              <a:latin typeface="NikoshBAN" pitchFamily="2" charset="0"/>
              <a:cs typeface="NikoshBAN" pitchFamily="2" charset="0"/>
            </a:endParaRPr>
          </a:p>
        </p:txBody>
      </p:sp>
      <p:sp>
        <p:nvSpPr>
          <p:cNvPr id="4" name="Frame 3"/>
          <p:cNvSpPr/>
          <p:nvPr/>
        </p:nvSpPr>
        <p:spPr>
          <a:xfrm>
            <a:off x="8967" y="-4180"/>
            <a:ext cx="12792636" cy="7776581"/>
          </a:xfrm>
          <a:prstGeom prst="frame">
            <a:avLst>
              <a:gd name="adj1" fmla="val 2886"/>
            </a:avLst>
          </a:prstGeom>
          <a:solidFill>
            <a:schemeClr val="tx2"/>
          </a:solidFill>
          <a:ln/>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86967" tIns="43484" rIns="86967" bIns="43484" rtlCol="0" anchor="ctr"/>
          <a:lstStyle/>
          <a:p>
            <a:pPr algn="ctr"/>
            <a:endParaRPr lang="en-US" dirty="0">
              <a:solidFill>
                <a:schemeClr val="tx1"/>
              </a:solidFill>
            </a:endParaRPr>
          </a:p>
        </p:txBody>
      </p:sp>
      <p:pic>
        <p:nvPicPr>
          <p:cNvPr id="5" name="Picture 4" descr="images  11.jpg"/>
          <p:cNvPicPr>
            <a:picLocks noChangeAspect="1"/>
          </p:cNvPicPr>
          <p:nvPr/>
        </p:nvPicPr>
        <p:blipFill>
          <a:blip r:embed="rId2" cstate="print"/>
          <a:stretch>
            <a:fillRect/>
          </a:stretch>
        </p:blipFill>
        <p:spPr>
          <a:xfrm>
            <a:off x="990600" y="710247"/>
            <a:ext cx="11125199" cy="454755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 (25).jpg"/>
          <p:cNvPicPr>
            <a:picLocks noChangeAspect="1"/>
          </p:cNvPicPr>
          <p:nvPr/>
        </p:nvPicPr>
        <p:blipFill>
          <a:blip r:embed="rId2" cstate="print"/>
          <a:stretch>
            <a:fillRect/>
          </a:stretch>
        </p:blipFill>
        <p:spPr>
          <a:xfrm>
            <a:off x="6586462" y="1727200"/>
            <a:ext cx="4896879" cy="2418080"/>
          </a:xfrm>
          <a:prstGeom prst="rect">
            <a:avLst/>
          </a:prstGeom>
          <a:ln>
            <a:noFill/>
          </a:ln>
        </p:spPr>
      </p:pic>
      <p:pic>
        <p:nvPicPr>
          <p:cNvPr id="14" name="Picture 13" descr="imagesvgy7.jpg"/>
          <p:cNvPicPr>
            <a:picLocks noChangeAspect="1"/>
          </p:cNvPicPr>
          <p:nvPr/>
        </p:nvPicPr>
        <p:blipFill>
          <a:blip r:embed="rId3" cstate="print"/>
          <a:stretch>
            <a:fillRect/>
          </a:stretch>
        </p:blipFill>
        <p:spPr>
          <a:xfrm>
            <a:off x="1386840" y="4404360"/>
            <a:ext cx="4800600" cy="2750906"/>
          </a:xfrm>
          <a:prstGeom prst="rect">
            <a:avLst/>
          </a:prstGeom>
          <a:ln>
            <a:noFill/>
          </a:ln>
        </p:spPr>
      </p:pic>
      <p:pic>
        <p:nvPicPr>
          <p:cNvPr id="15" name="Picture 14" descr="imageshu4.jpg"/>
          <p:cNvPicPr>
            <a:picLocks noChangeAspect="1"/>
          </p:cNvPicPr>
          <p:nvPr/>
        </p:nvPicPr>
        <p:blipFill>
          <a:blip r:embed="rId4" cstate="print"/>
          <a:stretch>
            <a:fillRect/>
          </a:stretch>
        </p:blipFill>
        <p:spPr>
          <a:xfrm>
            <a:off x="6614160" y="4404360"/>
            <a:ext cx="4907280" cy="2763520"/>
          </a:xfrm>
          <a:prstGeom prst="rect">
            <a:avLst/>
          </a:prstGeom>
          <a:ln>
            <a:noFill/>
          </a:ln>
          <a:effectLst>
            <a:softEdge rad="112500"/>
          </a:effectLst>
        </p:spPr>
      </p:pic>
      <p:pic>
        <p:nvPicPr>
          <p:cNvPr id="16" name="Picture 15" descr="images (17).jpg"/>
          <p:cNvPicPr>
            <a:picLocks noChangeAspect="1"/>
          </p:cNvPicPr>
          <p:nvPr/>
        </p:nvPicPr>
        <p:blipFill>
          <a:blip r:embed="rId5" cstate="print"/>
          <a:stretch>
            <a:fillRect/>
          </a:stretch>
        </p:blipFill>
        <p:spPr>
          <a:xfrm>
            <a:off x="1346836" y="1727201"/>
            <a:ext cx="4840605" cy="2435235"/>
          </a:xfrm>
          <a:prstGeom prst="rect">
            <a:avLst/>
          </a:prstGeom>
        </p:spPr>
      </p:pic>
      <p:sp>
        <p:nvSpPr>
          <p:cNvPr id="7" name="Frame 6"/>
          <p:cNvSpPr/>
          <p:nvPr/>
        </p:nvSpPr>
        <p:spPr>
          <a:xfrm>
            <a:off x="12552" y="-4738"/>
            <a:ext cx="12789050"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TextBox 7"/>
          <p:cNvSpPr txBox="1"/>
          <p:nvPr/>
        </p:nvSpPr>
        <p:spPr>
          <a:xfrm>
            <a:off x="838200" y="5334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 y="5181600"/>
            <a:ext cx="11582400" cy="138176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lIns="117564" tIns="58782" rIns="117564" bIns="58782" rtlCol="0" anchor="ctr"/>
          <a:lstStyle/>
          <a:p>
            <a:endParaRPr lang="en-US" sz="4000" dirty="0"/>
          </a:p>
        </p:txBody>
      </p:sp>
      <p:sp>
        <p:nvSpPr>
          <p:cNvPr id="5" name="Rectangle 4"/>
          <p:cNvSpPr/>
          <p:nvPr/>
        </p:nvSpPr>
        <p:spPr>
          <a:xfrm>
            <a:off x="2514600" y="5029200"/>
            <a:ext cx="7604760" cy="185765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117564" tIns="58782" rIns="117564" bIns="58782">
            <a:spAutoFit/>
          </a:bodyPr>
          <a:lstStyle/>
          <a:p>
            <a:r>
              <a:rPr lang="bn-BD" sz="11300" b="1" u="sng" dirty="0" smtClean="0">
                <a:solidFill>
                  <a:schemeClr val="tx1"/>
                </a:solidFill>
                <a:latin typeface="NikoshBAN" pitchFamily="2" charset="0"/>
                <a:cs typeface="NikoshBAN" pitchFamily="2" charset="0"/>
              </a:rPr>
              <a:t>ব্যাংক</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ও</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গ্রাহক</a:t>
            </a:r>
          </a:p>
        </p:txBody>
      </p:sp>
      <p:sp>
        <p:nvSpPr>
          <p:cNvPr id="4" name="Frame 3"/>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6" name="Picture 5" descr="download (24).jpg"/>
          <p:cNvPicPr>
            <a:picLocks noChangeAspect="1"/>
          </p:cNvPicPr>
          <p:nvPr/>
        </p:nvPicPr>
        <p:blipFill>
          <a:blip r:embed="rId2" cstate="print"/>
          <a:stretch>
            <a:fillRect/>
          </a:stretch>
        </p:blipFill>
        <p:spPr>
          <a:xfrm>
            <a:off x="381000" y="1066800"/>
            <a:ext cx="5791200" cy="3505200"/>
          </a:xfrm>
          <a:prstGeom prst="rect">
            <a:avLst/>
          </a:prstGeom>
          <a:ln>
            <a:noFill/>
          </a:ln>
          <a:effectLst>
            <a:softEdge rad="112500"/>
          </a:effectLst>
        </p:spPr>
      </p:pic>
      <p:pic>
        <p:nvPicPr>
          <p:cNvPr id="7" name="Picture 6" descr="imagesw3r.jpg"/>
          <p:cNvPicPr>
            <a:picLocks noChangeAspect="1"/>
          </p:cNvPicPr>
          <p:nvPr/>
        </p:nvPicPr>
        <p:blipFill>
          <a:blip r:embed="rId3" cstate="print"/>
          <a:stretch>
            <a:fillRect/>
          </a:stretch>
        </p:blipFill>
        <p:spPr>
          <a:xfrm>
            <a:off x="6400801" y="1036320"/>
            <a:ext cx="5715000" cy="338328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1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graphicFrame>
        <p:nvGraphicFramePr>
          <p:cNvPr id="8" name="Diagram 7"/>
          <p:cNvGraphicFramePr/>
          <p:nvPr/>
        </p:nvGraphicFramePr>
        <p:xfrm>
          <a:off x="1600200" y="2667000"/>
          <a:ext cx="10210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57200" y="1828800"/>
            <a:ext cx="4935967" cy="769441"/>
          </a:xfrm>
          <a:prstGeom prst="rect">
            <a:avLst/>
          </a:prstGeom>
        </p:spPr>
        <p:txBody>
          <a:bodyPr wrap="none">
            <a:spAutoFit/>
          </a:bodyPr>
          <a:lstStyle/>
          <a:p>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 পাঠ শেষে শিক্ষার্থীরা-----</a:t>
            </a:r>
          </a:p>
        </p:txBody>
      </p:sp>
      <p:sp>
        <p:nvSpPr>
          <p:cNvPr id="6" name="Down Ribbon 5"/>
          <p:cNvSpPr/>
          <p:nvPr/>
        </p:nvSpPr>
        <p:spPr>
          <a:xfrm>
            <a:off x="3429000" y="685800"/>
            <a:ext cx="5410200" cy="990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953000"/>
            <a:ext cx="11658600" cy="2334703"/>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ব্যাংক ও গ্রাহকের আস্থা ও বিশ্বাসই ব্যাংকিং ব্যবসার মূলমন্ত্র বা ভিত্তিমূল। এই সম্পর্ক সততা, নিষ্ঠা ও বিশ্বাসের উপর নির্ভর করে তৈরি হয় ।</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0" name="Rectangle 19"/>
          <p:cNvSpPr/>
          <p:nvPr/>
        </p:nvSpPr>
        <p:spPr>
          <a:xfrm>
            <a:off x="228600" y="228601"/>
            <a:ext cx="1920240" cy="1134375"/>
          </a:xfrm>
          <a:prstGeom prst="rect">
            <a:avLst/>
          </a:prstGeom>
          <a:ln w="12700">
            <a:noFill/>
          </a:ln>
        </p:spPr>
        <p:txBody>
          <a:bodyPr wrap="square" lIns="117564" tIns="58782" rIns="117564" bIns="58782">
            <a:spAutoFit/>
          </a:bodyPr>
          <a:lstStyle/>
          <a:p>
            <a:pPr lvl="0" algn="ct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সূচনা</a:t>
            </a:r>
          </a:p>
        </p:txBody>
      </p:sp>
      <p:pic>
        <p:nvPicPr>
          <p:cNvPr id="24" name="Picture 23" descr="images (15).jpg"/>
          <p:cNvPicPr>
            <a:picLocks noChangeAspect="1"/>
          </p:cNvPicPr>
          <p:nvPr/>
        </p:nvPicPr>
        <p:blipFill>
          <a:blip r:embed="rId2" cstate="print"/>
          <a:stretch>
            <a:fillRect/>
          </a:stretch>
        </p:blipFill>
        <p:spPr>
          <a:xfrm>
            <a:off x="685800" y="1600200"/>
            <a:ext cx="5434757" cy="2743200"/>
          </a:xfrm>
          <a:prstGeom prst="rect">
            <a:avLst/>
          </a:prstGeom>
          <a:ln>
            <a:solidFill>
              <a:schemeClr val="accent1"/>
            </a:solidFill>
          </a:ln>
        </p:spPr>
      </p:pic>
      <p:pic>
        <p:nvPicPr>
          <p:cNvPr id="10" name="Picture 9" descr="download (24).jpg"/>
          <p:cNvPicPr>
            <a:picLocks noChangeAspect="1"/>
          </p:cNvPicPr>
          <p:nvPr/>
        </p:nvPicPr>
        <p:blipFill>
          <a:blip r:embed="rId3" cstate="print"/>
          <a:stretch>
            <a:fillRect/>
          </a:stretch>
        </p:blipFill>
        <p:spPr>
          <a:xfrm>
            <a:off x="6553200" y="1524000"/>
            <a:ext cx="5815613" cy="3124200"/>
          </a:xfrm>
          <a:prstGeom prst="rect">
            <a:avLst/>
          </a:prstGeom>
          <a:ln>
            <a:noFill/>
          </a:ln>
          <a:effectLst>
            <a:softEdge rad="112500"/>
          </a:effectLst>
        </p:spPr>
      </p:pic>
      <p:sp>
        <p:nvSpPr>
          <p:cNvPr id="6" name="Frame 5"/>
          <p:cNvSpPr/>
          <p:nvPr/>
        </p:nvSpPr>
        <p:spPr>
          <a:xfrm>
            <a:off x="12553" y="-4737"/>
            <a:ext cx="12789050" cy="7767319"/>
          </a:xfrm>
          <a:prstGeom prst="frame">
            <a:avLst>
              <a:gd name="adj1" fmla="val 2886"/>
            </a:avLst>
          </a:prstGeom>
          <a:ln w="38100"/>
          <a:effectLst>
            <a:glow rad="228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lIns="101874" tIns="50936" rIns="101874" bIns="5093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40280" y="94996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a:t>
            </a:r>
          </a:p>
        </p:txBody>
      </p:sp>
      <p:sp>
        <p:nvSpPr>
          <p:cNvPr id="23" name="TextBox 22"/>
          <p:cNvSpPr txBox="1"/>
          <p:nvPr/>
        </p:nvSpPr>
        <p:spPr>
          <a:xfrm>
            <a:off x="853440" y="5699761"/>
            <a:ext cx="458724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আমানত করা, ঋণ ও অন্যান্য সেবা গ্রহিতাই হচ্ছে গ্রাহক।</a:t>
            </a:r>
            <a:endParaRPr lang="en-US" sz="3600" dirty="0">
              <a:solidFill>
                <a:schemeClr val="tx1"/>
              </a:solidFill>
              <a:latin typeface="NikoshBAN" pitchFamily="2" charset="0"/>
              <a:cs typeface="NikoshBAN" pitchFamily="2" charset="0"/>
            </a:endParaRPr>
          </a:p>
        </p:txBody>
      </p:sp>
      <p:pic>
        <p:nvPicPr>
          <p:cNvPr id="11" name="Picture 10" descr="imagesvo0.jpg"/>
          <p:cNvPicPr>
            <a:picLocks noChangeAspect="1"/>
          </p:cNvPicPr>
          <p:nvPr/>
        </p:nvPicPr>
        <p:blipFill>
          <a:blip r:embed="rId2" cstate="print"/>
          <a:stretch>
            <a:fillRect/>
          </a:stretch>
        </p:blipFill>
        <p:spPr>
          <a:xfrm>
            <a:off x="6720840" y="5250699"/>
            <a:ext cx="4587240" cy="2089901"/>
          </a:xfrm>
          <a:prstGeom prst="rect">
            <a:avLst/>
          </a:prstGeom>
          <a:ln>
            <a:solidFill>
              <a:schemeClr val="tx1"/>
            </a:solidFill>
          </a:ln>
        </p:spPr>
      </p:pic>
      <p:sp>
        <p:nvSpPr>
          <p:cNvPr id="12" name="Rectangle 11"/>
          <p:cNvSpPr/>
          <p:nvPr/>
        </p:nvSpPr>
        <p:spPr>
          <a:xfrm>
            <a:off x="2240280" y="492252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a:t>
            </a:r>
          </a:p>
        </p:txBody>
      </p:sp>
      <p:sp>
        <p:nvSpPr>
          <p:cNvPr id="13" name="Right Arrow 12"/>
          <p:cNvSpPr/>
          <p:nvPr/>
        </p:nvSpPr>
        <p:spPr>
          <a:xfrm>
            <a:off x="4693920" y="1164308"/>
            <a:ext cx="640080" cy="345440"/>
          </a:xfrm>
          <a:prstGeom prst="rightArrow">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117564" tIns="58782" rIns="117564" bIns="58782" rtlCol="0" anchor="ctr"/>
          <a:lstStyle/>
          <a:p>
            <a:pPr algn="ctr"/>
            <a:endParaRPr lang="en-US" dirty="0">
              <a:solidFill>
                <a:srgbClr val="0070C0"/>
              </a:solidFill>
            </a:endParaRPr>
          </a:p>
        </p:txBody>
      </p:sp>
      <p:sp>
        <p:nvSpPr>
          <p:cNvPr id="14" name="Right Arrow 13"/>
          <p:cNvSpPr/>
          <p:nvPr/>
        </p:nvSpPr>
        <p:spPr>
          <a:xfrm>
            <a:off x="4693920" y="5139972"/>
            <a:ext cx="640080" cy="345440"/>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5" name="TextBox 14"/>
          <p:cNvSpPr txBox="1"/>
          <p:nvPr/>
        </p:nvSpPr>
        <p:spPr>
          <a:xfrm>
            <a:off x="746760" y="1640841"/>
            <a:ext cx="490728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ব্যবসায়ে লিপ্ত ব্যক্তি, কর্পোরেশন অথবা কোম্পানিকে ব্যাংকার বলা হয় ।</a:t>
            </a:r>
            <a:endParaRPr lang="en-US" sz="3600" dirty="0">
              <a:solidFill>
                <a:schemeClr val="tx1"/>
              </a:solidFill>
              <a:latin typeface="NikoshBAN" pitchFamily="2" charset="0"/>
              <a:cs typeface="NikoshBAN" pitchFamily="2" charset="0"/>
            </a:endParaRPr>
          </a:p>
        </p:txBody>
      </p:sp>
      <p:sp>
        <p:nvSpPr>
          <p:cNvPr id="16" name="Rectangle 15"/>
          <p:cNvSpPr/>
          <p:nvPr/>
        </p:nvSpPr>
        <p:spPr>
          <a:xfrm>
            <a:off x="3947160" y="345441"/>
            <a:ext cx="4480560" cy="857376"/>
          </a:xfrm>
          <a:prstGeom prst="rect">
            <a:avLst/>
          </a:prstGeom>
          <a:ln w="9525">
            <a:noFill/>
          </a:ln>
        </p:spPr>
        <p:txBody>
          <a:bodyPr wrap="square" lIns="117564" tIns="58782" rIns="117564" bIns="58782">
            <a:spAutoFit/>
          </a:bodyPr>
          <a:lstStyle/>
          <a:p>
            <a:pPr lvl="0" algn="ctr"/>
            <a:r>
              <a:rPr lang="bn-BD" sz="4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ও গ্রাহক</a:t>
            </a:r>
          </a:p>
        </p:txBody>
      </p:sp>
      <p:pic>
        <p:nvPicPr>
          <p:cNvPr id="20" name="Picture 19" descr="imagesw3r.jpg"/>
          <p:cNvPicPr>
            <a:picLocks noChangeAspect="1"/>
          </p:cNvPicPr>
          <p:nvPr/>
        </p:nvPicPr>
        <p:blipFill>
          <a:blip r:embed="rId3" cstate="print"/>
          <a:stretch>
            <a:fillRect/>
          </a:stretch>
        </p:blipFill>
        <p:spPr>
          <a:xfrm>
            <a:off x="6778283" y="1036320"/>
            <a:ext cx="4529797" cy="2072640"/>
          </a:xfrm>
          <a:prstGeom prst="rect">
            <a:avLst/>
          </a:prstGeom>
          <a:ln>
            <a:solidFill>
              <a:schemeClr val="accent1"/>
            </a:solidFill>
          </a:ln>
        </p:spPr>
      </p:pic>
      <p:pic>
        <p:nvPicPr>
          <p:cNvPr id="22" name="Picture 21" descr="images (26).jpg"/>
          <p:cNvPicPr>
            <a:picLocks noChangeAspect="1"/>
          </p:cNvPicPr>
          <p:nvPr/>
        </p:nvPicPr>
        <p:blipFill>
          <a:blip r:embed="rId4" cstate="print"/>
          <a:stretch>
            <a:fillRect/>
          </a:stretch>
        </p:blipFill>
        <p:spPr>
          <a:xfrm>
            <a:off x="6720840" y="3201766"/>
            <a:ext cx="4587240" cy="1964367"/>
          </a:xfrm>
          <a:prstGeom prst="rect">
            <a:avLst/>
          </a:prstGeom>
          <a:ln>
            <a:noFill/>
          </a:ln>
          <a:effectLst>
            <a:softEdge rad="112500"/>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1000"/>
                                        <p:tgtEl>
                                          <p:spTgt spid="21"/>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Righ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2" grpId="0"/>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xgi.jpg"/>
          <p:cNvPicPr>
            <a:picLocks noChangeAspect="1"/>
          </p:cNvPicPr>
          <p:nvPr/>
        </p:nvPicPr>
        <p:blipFill>
          <a:blip r:embed="rId2" cstate="print"/>
          <a:stretch>
            <a:fillRect/>
          </a:stretch>
        </p:blipFill>
        <p:spPr>
          <a:xfrm>
            <a:off x="1280160" y="1168671"/>
            <a:ext cx="4587240" cy="2458449"/>
          </a:xfrm>
          <a:prstGeom prst="rect">
            <a:avLst/>
          </a:prstGeom>
        </p:spPr>
      </p:pic>
      <p:sp>
        <p:nvSpPr>
          <p:cNvPr id="20" name="Rectangle 19"/>
          <p:cNvSpPr/>
          <p:nvPr/>
        </p:nvSpPr>
        <p:spPr>
          <a:xfrm>
            <a:off x="2026920" y="3540760"/>
            <a:ext cx="2880360" cy="518822"/>
          </a:xfrm>
          <a:prstGeom prst="rect">
            <a:avLst/>
          </a:prstGeom>
          <a:ln w="12700">
            <a:noFill/>
          </a:ln>
        </p:spPr>
        <p:txBody>
          <a:bodyPr wrap="square" lIns="117564" tIns="58782" rIns="117564" bIns="58782">
            <a:spAutoFit/>
          </a:bodyPr>
          <a:lstStyle/>
          <a:p>
            <a:pPr lvl="0" algn="ctr"/>
            <a:r>
              <a:rPr lang="bn-BD" sz="2600" b="1" dirty="0" smtClean="0">
                <a:solidFill>
                  <a:prstClr val="black"/>
                </a:solidFill>
                <a:latin typeface="NikoshBAN" pitchFamily="2" charset="0"/>
                <a:cs typeface="NikoshBAN" pitchFamily="2" charset="0"/>
              </a:rPr>
              <a:t>ডেটর ক্রেডিটর সম্পর্ক</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81000" y="5715000"/>
            <a:ext cx="12115800" cy="1780706"/>
          </a:xfrm>
          <a:prstGeom prst="rect">
            <a:avLst/>
          </a:prstGeom>
          <a:ln w="12700">
            <a:noFill/>
          </a:ln>
        </p:spPr>
        <p:txBody>
          <a:bodyPr wrap="square" lIns="117564" tIns="58782" rIns="117564" bIns="58782">
            <a:spAutoFit/>
          </a:bodyPr>
          <a:lstStyle/>
          <a:p>
            <a:pPr lvl="0" algn="just"/>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টাকা জমা দেয়, তখন ব্যাংক ডেটর এবং  গ্রাহক ক্রেডিটর হয়। আবার  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থেকে ঋণ নেয়  তখন গ্রাহক ডেটর এবং ব্যাংক ক্রেডিটর হয়।</a:t>
            </a:r>
          </a:p>
        </p:txBody>
      </p:sp>
      <p:pic>
        <p:nvPicPr>
          <p:cNvPr id="28" name="Picture 27" descr="images6y7u2.jpg"/>
          <p:cNvPicPr>
            <a:picLocks noChangeAspect="1"/>
          </p:cNvPicPr>
          <p:nvPr/>
        </p:nvPicPr>
        <p:blipFill>
          <a:blip r:embed="rId3" cstate="print"/>
          <a:stretch>
            <a:fillRect/>
          </a:stretch>
        </p:blipFill>
        <p:spPr>
          <a:xfrm>
            <a:off x="6827520" y="3706571"/>
            <a:ext cx="4587240" cy="2079549"/>
          </a:xfrm>
          <a:prstGeom prst="rect">
            <a:avLst/>
          </a:prstGeom>
          <a:ln>
            <a:noFill/>
          </a:ln>
        </p:spPr>
      </p:pic>
      <p:pic>
        <p:nvPicPr>
          <p:cNvPr id="29" name="Picture 28" descr="imagesgu9.jpg"/>
          <p:cNvPicPr>
            <a:picLocks noChangeAspect="1"/>
          </p:cNvPicPr>
          <p:nvPr/>
        </p:nvPicPr>
        <p:blipFill>
          <a:blip r:embed="rId4" cstate="print"/>
          <a:stretch>
            <a:fillRect/>
          </a:stretch>
        </p:blipFill>
        <p:spPr>
          <a:xfrm>
            <a:off x="6827520" y="1209040"/>
            <a:ext cx="4587240" cy="2408635"/>
          </a:xfrm>
          <a:prstGeom prst="rect">
            <a:avLst/>
          </a:prstGeom>
        </p:spPr>
      </p:pic>
      <p:pic>
        <p:nvPicPr>
          <p:cNvPr id="12" name="Picture 11" descr="images (24).jpg"/>
          <p:cNvPicPr>
            <a:picLocks noChangeAspect="1"/>
          </p:cNvPicPr>
          <p:nvPr/>
        </p:nvPicPr>
        <p:blipFill>
          <a:blip r:embed="rId5" cstate="print"/>
          <a:stretch>
            <a:fillRect/>
          </a:stretch>
        </p:blipFill>
        <p:spPr>
          <a:xfrm>
            <a:off x="1280161" y="3972560"/>
            <a:ext cx="4373880" cy="1727200"/>
          </a:xfrm>
          <a:prstGeom prst="rect">
            <a:avLst/>
          </a:prstGeom>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amond(in)">
                                      <p:cBhvr>
                                        <p:cTn id="10" dur="1000"/>
                                        <p:tgtEl>
                                          <p:spTgt spid="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1000"/>
                                        <p:tgtEl>
                                          <p:spTgt spid="20"/>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1000"/>
                                        <p:tgtEl>
                                          <p:spTgt spid="12"/>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trips(downRight)">
                                      <p:cBhvr>
                                        <p:cTn id="2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pic>
        <p:nvPicPr>
          <p:cNvPr id="22" name="Picture 21" descr="images (91).jpg"/>
          <p:cNvPicPr>
            <a:picLocks noChangeAspect="1"/>
          </p:cNvPicPr>
          <p:nvPr/>
        </p:nvPicPr>
        <p:blipFill>
          <a:blip r:embed="rId2" cstate="print"/>
          <a:stretch>
            <a:fillRect/>
          </a:stretch>
        </p:blipFill>
        <p:spPr>
          <a:xfrm>
            <a:off x="8747760" y="1697366"/>
            <a:ext cx="3200400" cy="3156066"/>
          </a:xfrm>
          <a:prstGeom prst="rect">
            <a:avLst/>
          </a:prstGeom>
          <a:ln>
            <a:solidFill>
              <a:schemeClr val="tx1"/>
            </a:solidFill>
          </a:ln>
        </p:spPr>
      </p:pic>
      <p:sp>
        <p:nvSpPr>
          <p:cNvPr id="24" name="Rectangle 23"/>
          <p:cNvSpPr/>
          <p:nvPr/>
        </p:nvSpPr>
        <p:spPr>
          <a:xfrm>
            <a:off x="5105400" y="4648200"/>
            <a:ext cx="2880360" cy="672710"/>
          </a:xfrm>
          <a:prstGeom prst="rect">
            <a:avLst/>
          </a:prstGeom>
          <a:ln w="12700">
            <a:noFill/>
          </a:ln>
        </p:spPr>
        <p:txBody>
          <a:bodyPr wrap="square" lIns="117564" tIns="58782" rIns="117564" bIns="58782">
            <a:spAutoFit/>
          </a:bodyPr>
          <a:lstStyle/>
          <a:p>
            <a:pPr lvl="0" algn="ctr"/>
            <a:r>
              <a:rPr lang="bn-BD" sz="3600" b="1" dirty="0" smtClean="0">
                <a:latin typeface="NikoshBAN" pitchFamily="2" charset="0"/>
                <a:cs typeface="NikoshBAN" pitchFamily="2" charset="0"/>
              </a:rPr>
              <a:t>চুক্তিবদ্ধ সম্পর্ক </a:t>
            </a:r>
            <a:endParaRPr lang="bn-BD" sz="3600" b="1" dirty="0" smtClean="0">
              <a:solidFill>
                <a:prstClr val="black"/>
              </a:solidFill>
              <a:latin typeface="NikoshBAN" pitchFamily="2" charset="0"/>
              <a:cs typeface="NikoshBAN" pitchFamily="2" charset="0"/>
            </a:endParaRPr>
          </a:p>
        </p:txBody>
      </p:sp>
      <p:sp>
        <p:nvSpPr>
          <p:cNvPr id="25" name="Rectangle 24"/>
          <p:cNvSpPr/>
          <p:nvPr/>
        </p:nvSpPr>
        <p:spPr>
          <a:xfrm>
            <a:off x="4267200" y="5486400"/>
            <a:ext cx="7787640" cy="1549873"/>
          </a:xfrm>
          <a:prstGeom prst="rect">
            <a:avLst/>
          </a:prstGeom>
          <a:ln w="12700">
            <a:noFill/>
          </a:ln>
        </p:spPr>
        <p:txBody>
          <a:bodyPr wrap="square" lIns="117564" tIns="58782" rIns="117564" bIns="58782">
            <a:spAutoFit/>
          </a:bodyPr>
          <a:lstStyle/>
          <a:p>
            <a:pPr lvl="0" algn="just"/>
            <a:r>
              <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হিসাব খোলার মাধ্যমে ব্যাংক ও তার গ্রাহকের মধ্যে একটি চুক্তিবদ্ধ সম্পর্কের সৃষ্টি হয়। এতে করে দুই পক্ষেরই কিছু অধিকার ও দায়িত্ব সৃষ্টি  হয়।</a:t>
            </a:r>
          </a:p>
        </p:txBody>
      </p:sp>
      <p:pic>
        <p:nvPicPr>
          <p:cNvPr id="14" name="Picture 13" descr="imagesct6.jpg"/>
          <p:cNvPicPr>
            <a:picLocks noChangeAspect="1"/>
          </p:cNvPicPr>
          <p:nvPr/>
        </p:nvPicPr>
        <p:blipFill>
          <a:blip r:embed="rId3" cstate="print"/>
          <a:stretch>
            <a:fillRect/>
          </a:stretch>
        </p:blipFill>
        <p:spPr>
          <a:xfrm>
            <a:off x="4480560" y="1727200"/>
            <a:ext cx="3819578" cy="2072640"/>
          </a:xfrm>
          <a:prstGeom prst="rect">
            <a:avLst/>
          </a:prstGeom>
          <a:ln>
            <a:solidFill>
              <a:schemeClr val="tx1"/>
            </a:solidFill>
          </a:ln>
        </p:spPr>
      </p:pic>
      <p:pic>
        <p:nvPicPr>
          <p:cNvPr id="15" name="Picture 14" descr="images (47).jpg"/>
          <p:cNvPicPr>
            <a:picLocks noChangeAspect="1"/>
          </p:cNvPicPr>
          <p:nvPr/>
        </p:nvPicPr>
        <p:blipFill>
          <a:blip r:embed="rId4" cstate="print"/>
          <a:stretch>
            <a:fillRect/>
          </a:stretch>
        </p:blipFill>
        <p:spPr>
          <a:xfrm>
            <a:off x="746760" y="4031161"/>
            <a:ext cx="3307080" cy="3309439"/>
          </a:xfrm>
          <a:prstGeom prst="rect">
            <a:avLst/>
          </a:prstGeom>
          <a:ln>
            <a:solidFill>
              <a:schemeClr val="accent1"/>
            </a:solidFill>
          </a:ln>
        </p:spPr>
      </p:pic>
      <p:pic>
        <p:nvPicPr>
          <p:cNvPr id="16" name="Picture 15" descr="imagesv7u1.png"/>
          <p:cNvPicPr>
            <a:picLocks noChangeAspect="1"/>
          </p:cNvPicPr>
          <p:nvPr/>
        </p:nvPicPr>
        <p:blipFill>
          <a:blip r:embed="rId5" cstate="print"/>
          <a:stretch>
            <a:fillRect/>
          </a:stretch>
        </p:blipFill>
        <p:spPr>
          <a:xfrm>
            <a:off x="746761" y="1727200"/>
            <a:ext cx="3507105" cy="2072640"/>
          </a:xfrm>
          <a:prstGeom prst="rect">
            <a:avLst/>
          </a:prstGeom>
          <a:ln>
            <a:solidFill>
              <a:schemeClr val="accent1"/>
            </a:solidFill>
          </a:ln>
        </p:spPr>
      </p:pic>
      <p:sp>
        <p:nvSpPr>
          <p:cNvPr id="9" name="Frame 8"/>
          <p:cNvSpPr/>
          <p:nvPr/>
        </p:nvSpPr>
        <p:spPr>
          <a:xfrm>
            <a:off x="8967" y="-4180"/>
            <a:ext cx="12792636" cy="7776581"/>
          </a:xfrm>
          <a:prstGeom prst="frame">
            <a:avLst>
              <a:gd name="adj1" fmla="val 2886"/>
            </a:avLst>
          </a:prstGeom>
          <a:solidFill>
            <a:schemeClr val="accent6">
              <a:lumMod val="75000"/>
            </a:schemeClr>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1000"/>
                                        <p:tgtEl>
                                          <p:spTgt spid="14"/>
                                        </p:tgtEl>
                                      </p:cBhvr>
                                    </p:animEffect>
                                  </p:childTnLst>
                                </p:cTn>
                              </p:par>
                              <p:par>
                                <p:cTn id="11" presetID="8"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1000"/>
                                        <p:tgtEl>
                                          <p:spTgt spid="1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edge">
                                      <p:cBhvr>
                                        <p:cTn id="2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1473</TotalTime>
  <Words>569</Words>
  <Application>Microsoft Office PowerPoint</Application>
  <PresentationFormat>Custom</PresentationFormat>
  <Paragraphs>80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Roney</cp:lastModifiedBy>
  <cp:revision>250</cp:revision>
  <dcterms:created xsi:type="dcterms:W3CDTF">2015-10-19T12:22:05Z</dcterms:created>
  <dcterms:modified xsi:type="dcterms:W3CDTF">2019-03-06T16:03:35Z</dcterms:modified>
</cp:coreProperties>
</file>